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42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7EBF8B9B-71A4-49C4-8A57-5FDC13F2C5C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2413" cy="6856413"/>
            <a:chOff x="0" y="0"/>
            <a:chExt cx="5759" cy="4319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0"/>
              <a:ext cx="5758" cy="1043"/>
            </a:xfrm>
            <a:custGeom>
              <a:avLst/>
              <a:gdLst/>
              <a:ahLst/>
              <a:cxnLst>
                <a:cxn ang="0">
                  <a:pos x="5740" y="1043"/>
                </a:cxn>
                <a:cxn ang="0">
                  <a:pos x="0" y="1043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1043"/>
                </a:cxn>
                <a:cxn ang="0">
                  <a:pos x="5740" y="1043"/>
                </a:cxn>
              </a:cxnLst>
              <a:rect l="0" t="0" r="r" b="b"/>
              <a:pathLst>
                <a:path w="5740" h="1043">
                  <a:moveTo>
                    <a:pt x="5740" y="1043"/>
                  </a:moveTo>
                  <a:lnTo>
                    <a:pt x="0" y="1043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1043"/>
                  </a:lnTo>
                  <a:lnTo>
                    <a:pt x="574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0"/>
              <a:ext cx="5759" cy="4319"/>
              <a:chOff x="0" y="0"/>
              <a:chExt cx="5759" cy="4319"/>
            </a:xfrm>
          </p:grpSpPr>
          <p:sp>
            <p:nvSpPr>
              <p:cNvPr id="7" name="Freeform 5"/>
              <p:cNvSpPr>
                <a:spLocks/>
              </p:cNvSpPr>
              <p:nvPr/>
            </p:nvSpPr>
            <p:spPr bwMode="hidden">
              <a:xfrm>
                <a:off x="1" y="1040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8" name="Freeform 6"/>
              <p:cNvSpPr>
                <a:spLocks/>
              </p:cNvSpPr>
              <p:nvPr/>
            </p:nvSpPr>
            <p:spPr bwMode="hidden">
              <a:xfrm>
                <a:off x="0" y="3988"/>
                <a:ext cx="5758" cy="42"/>
              </a:xfrm>
              <a:custGeom>
                <a:avLst/>
                <a:gdLst/>
                <a:ahLst/>
                <a:cxnLst>
                  <a:cxn ang="0">
                    <a:pos x="0" y="42"/>
                  </a:cxn>
                  <a:cxn ang="0">
                    <a:pos x="5740" y="42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42"/>
                  </a:cxn>
                  <a:cxn ang="0">
                    <a:pos x="0" y="42"/>
                  </a:cxn>
                </a:cxnLst>
                <a:rect l="0" t="0" r="r" b="b"/>
                <a:pathLst>
                  <a:path w="5740" h="42">
                    <a:moveTo>
                      <a:pt x="0" y="42"/>
                    </a:moveTo>
                    <a:lnTo>
                      <a:pt x="5740" y="42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42"/>
                    </a:lnTo>
                    <a:lnTo>
                      <a:pt x="0" y="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9" name="Freeform 7"/>
              <p:cNvSpPr>
                <a:spLocks/>
              </p:cNvSpPr>
              <p:nvPr/>
            </p:nvSpPr>
            <p:spPr bwMode="hidden">
              <a:xfrm>
                <a:off x="0" y="3665"/>
                <a:ext cx="5758" cy="30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0" y="30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10" name="Freeform 8"/>
              <p:cNvSpPr>
                <a:spLocks/>
              </p:cNvSpPr>
              <p:nvPr/>
            </p:nvSpPr>
            <p:spPr bwMode="hidden">
              <a:xfrm>
                <a:off x="0" y="3364"/>
                <a:ext cx="5758" cy="30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0" y="30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11" name="Freeform 9"/>
              <p:cNvSpPr>
                <a:spLocks/>
              </p:cNvSpPr>
              <p:nvPr/>
            </p:nvSpPr>
            <p:spPr bwMode="hidden">
              <a:xfrm>
                <a:off x="0" y="3105"/>
                <a:ext cx="5758" cy="31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0" y="30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12" name="Freeform 10"/>
              <p:cNvSpPr>
                <a:spLocks/>
              </p:cNvSpPr>
              <p:nvPr/>
            </p:nvSpPr>
            <p:spPr bwMode="hidden">
              <a:xfrm>
                <a:off x="0" y="2859"/>
                <a:ext cx="5758" cy="36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6"/>
                  </a:cxn>
                  <a:cxn ang="0">
                    <a:pos x="5740" y="36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6">
                    <a:moveTo>
                      <a:pt x="5740" y="0"/>
                    </a:moveTo>
                    <a:lnTo>
                      <a:pt x="0" y="0"/>
                    </a:lnTo>
                    <a:lnTo>
                      <a:pt x="0" y="36"/>
                    </a:lnTo>
                    <a:lnTo>
                      <a:pt x="5740" y="36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13" name="Freeform 11"/>
              <p:cNvSpPr>
                <a:spLocks/>
              </p:cNvSpPr>
              <p:nvPr/>
            </p:nvSpPr>
            <p:spPr bwMode="hidden">
              <a:xfrm>
                <a:off x="0" y="2644"/>
                <a:ext cx="5758" cy="30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0">
                    <a:moveTo>
                      <a:pt x="5740" y="0"/>
                    </a:moveTo>
                    <a:lnTo>
                      <a:pt x="0" y="0"/>
                    </a:lnTo>
                    <a:lnTo>
                      <a:pt x="0" y="30"/>
                    </a:lnTo>
                    <a:lnTo>
                      <a:pt x="5740" y="30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14" name="Freeform 12"/>
              <p:cNvSpPr>
                <a:spLocks/>
              </p:cNvSpPr>
              <p:nvPr/>
            </p:nvSpPr>
            <p:spPr bwMode="hidden">
              <a:xfrm>
                <a:off x="0" y="2433"/>
                <a:ext cx="5758" cy="36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6"/>
                  </a:cxn>
                  <a:cxn ang="0">
                    <a:pos x="5740" y="36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6">
                    <a:moveTo>
                      <a:pt x="5740" y="0"/>
                    </a:moveTo>
                    <a:lnTo>
                      <a:pt x="0" y="0"/>
                    </a:lnTo>
                    <a:lnTo>
                      <a:pt x="0" y="36"/>
                    </a:lnTo>
                    <a:lnTo>
                      <a:pt x="5740" y="36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4706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15" name="Freeform 13"/>
              <p:cNvSpPr>
                <a:spLocks/>
              </p:cNvSpPr>
              <p:nvPr/>
            </p:nvSpPr>
            <p:spPr bwMode="hidden">
              <a:xfrm>
                <a:off x="0" y="2259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4706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16" name="Freeform 14"/>
              <p:cNvSpPr>
                <a:spLocks/>
              </p:cNvSpPr>
              <p:nvPr/>
            </p:nvSpPr>
            <p:spPr bwMode="hidden">
              <a:xfrm>
                <a:off x="0" y="2090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17" name="Freeform 15"/>
              <p:cNvSpPr>
                <a:spLocks/>
              </p:cNvSpPr>
              <p:nvPr/>
            </p:nvSpPr>
            <p:spPr bwMode="hidden">
              <a:xfrm>
                <a:off x="0" y="1928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18" name="Freeform 16"/>
              <p:cNvSpPr>
                <a:spLocks/>
              </p:cNvSpPr>
              <p:nvPr/>
            </p:nvSpPr>
            <p:spPr bwMode="hidden">
              <a:xfrm>
                <a:off x="0" y="1645"/>
                <a:ext cx="5758" cy="12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5740" y="12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2">
                    <a:moveTo>
                      <a:pt x="5740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5740" y="12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19" name="Freeform 17"/>
              <p:cNvSpPr>
                <a:spLocks/>
              </p:cNvSpPr>
              <p:nvPr/>
            </p:nvSpPr>
            <p:spPr bwMode="hidden">
              <a:xfrm>
                <a:off x="0" y="1778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20" name="Freeform 18"/>
              <p:cNvSpPr>
                <a:spLocks/>
              </p:cNvSpPr>
              <p:nvPr/>
            </p:nvSpPr>
            <p:spPr bwMode="hidden">
              <a:xfrm>
                <a:off x="0" y="1520"/>
                <a:ext cx="5758" cy="12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5740" y="12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2">
                    <a:moveTo>
                      <a:pt x="5740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5740" y="12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21" name="Freeform 19"/>
              <p:cNvSpPr>
                <a:spLocks/>
              </p:cNvSpPr>
              <p:nvPr/>
            </p:nvSpPr>
            <p:spPr bwMode="hidden">
              <a:xfrm>
                <a:off x="0" y="1394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22" name="Freeform 20"/>
              <p:cNvSpPr>
                <a:spLocks/>
              </p:cNvSpPr>
              <p:nvPr/>
            </p:nvSpPr>
            <p:spPr bwMode="hidden">
              <a:xfrm>
                <a:off x="0" y="1280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23" name="Freeform 21"/>
              <p:cNvSpPr>
                <a:spLocks/>
              </p:cNvSpPr>
              <p:nvPr/>
            </p:nvSpPr>
            <p:spPr bwMode="hidden">
              <a:xfrm>
                <a:off x="0" y="1177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24" name="Freeform 22"/>
              <p:cNvSpPr>
                <a:spLocks/>
              </p:cNvSpPr>
              <p:nvPr/>
            </p:nvSpPr>
            <p:spPr bwMode="hidden">
              <a:xfrm>
                <a:off x="0" y="24"/>
                <a:ext cx="5758" cy="30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0">
                    <a:moveTo>
                      <a:pt x="5740" y="0"/>
                    </a:moveTo>
                    <a:lnTo>
                      <a:pt x="0" y="0"/>
                    </a:lnTo>
                    <a:lnTo>
                      <a:pt x="0" y="30"/>
                    </a:lnTo>
                    <a:lnTo>
                      <a:pt x="5740" y="30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25" name="Freeform 23"/>
              <p:cNvSpPr>
                <a:spLocks/>
              </p:cNvSpPr>
              <p:nvPr/>
            </p:nvSpPr>
            <p:spPr bwMode="hidden">
              <a:xfrm>
                <a:off x="0" y="186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26" name="Freeform 24"/>
              <p:cNvSpPr>
                <a:spLocks/>
              </p:cNvSpPr>
              <p:nvPr/>
            </p:nvSpPr>
            <p:spPr bwMode="hidden">
              <a:xfrm>
                <a:off x="0" y="475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27" name="Freeform 25"/>
              <p:cNvSpPr>
                <a:spLocks/>
              </p:cNvSpPr>
              <p:nvPr/>
            </p:nvSpPr>
            <p:spPr bwMode="hidden">
              <a:xfrm>
                <a:off x="0" y="337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28" name="Freeform 26"/>
              <p:cNvSpPr>
                <a:spLocks/>
              </p:cNvSpPr>
              <p:nvPr/>
            </p:nvSpPr>
            <p:spPr bwMode="hidden">
              <a:xfrm>
                <a:off x="0" y="600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29" name="Freeform 27"/>
              <p:cNvSpPr>
                <a:spLocks/>
              </p:cNvSpPr>
              <p:nvPr/>
            </p:nvSpPr>
            <p:spPr bwMode="hidden">
              <a:xfrm>
                <a:off x="0" y="727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30" name="Freeform 28"/>
              <p:cNvSpPr>
                <a:spLocks/>
              </p:cNvSpPr>
              <p:nvPr/>
            </p:nvSpPr>
            <p:spPr bwMode="hidden">
              <a:xfrm>
                <a:off x="0" y="841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31" name="Freeform 29"/>
              <p:cNvSpPr>
                <a:spLocks/>
              </p:cNvSpPr>
              <p:nvPr/>
            </p:nvSpPr>
            <p:spPr bwMode="hidden">
              <a:xfrm>
                <a:off x="0" y="943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grpSp>
            <p:nvGrpSpPr>
              <p:cNvPr id="32" name="Group 30"/>
              <p:cNvGrpSpPr>
                <a:grpSpLocks/>
              </p:cNvGrpSpPr>
              <p:nvPr/>
            </p:nvGrpSpPr>
            <p:grpSpPr bwMode="auto">
              <a:xfrm>
                <a:off x="0" y="0"/>
                <a:ext cx="5758" cy="1045"/>
                <a:chOff x="0" y="0"/>
                <a:chExt cx="5758" cy="1045"/>
              </a:xfrm>
            </p:grpSpPr>
            <p:sp>
              <p:nvSpPr>
                <p:cNvPr id="54" name="Freeform 31"/>
                <p:cNvSpPr>
                  <a:spLocks/>
                </p:cNvSpPr>
                <p:nvPr/>
              </p:nvSpPr>
              <p:spPr bwMode="hidden">
                <a:xfrm>
                  <a:off x="2849" y="0"/>
                  <a:ext cx="42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42" y="0"/>
                    </a:cxn>
                    <a:cxn ang="0">
                      <a:pos x="0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42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Arial" charset="0"/>
                  </a:endParaRPr>
                </a:p>
              </p:txBody>
            </p:sp>
            <p:sp>
              <p:nvSpPr>
                <p:cNvPr id="55" name="Freeform 32"/>
                <p:cNvSpPr>
                  <a:spLocks/>
                </p:cNvSpPr>
                <p:nvPr/>
              </p:nvSpPr>
              <p:spPr bwMode="hidden">
                <a:xfrm>
                  <a:off x="2400" y="0"/>
                  <a:ext cx="155" cy="1045"/>
                </a:xfrm>
                <a:custGeom>
                  <a:avLst/>
                  <a:gdLst/>
                  <a:ahLst/>
                  <a:cxnLst>
                    <a:cxn ang="0">
                      <a:pos x="131" y="1043"/>
                    </a:cxn>
                    <a:cxn ang="0">
                      <a:pos x="155" y="1043"/>
                    </a:cxn>
                    <a:cxn ang="0">
                      <a:pos x="42" y="0"/>
                    </a:cxn>
                    <a:cxn ang="0">
                      <a:pos x="0" y="0"/>
                    </a:cxn>
                    <a:cxn ang="0">
                      <a:pos x="113" y="1043"/>
                    </a:cxn>
                    <a:cxn ang="0">
                      <a:pos x="131" y="1043"/>
                    </a:cxn>
                    <a:cxn ang="0">
                      <a:pos x="131" y="1043"/>
                    </a:cxn>
                  </a:cxnLst>
                  <a:rect l="0" t="0" r="r" b="b"/>
                  <a:pathLst>
                    <a:path w="155" h="1043">
                      <a:moveTo>
                        <a:pt x="131" y="1043"/>
                      </a:moveTo>
                      <a:lnTo>
                        <a:pt x="155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113" y="1043"/>
                      </a:lnTo>
                      <a:lnTo>
                        <a:pt x="131" y="1043"/>
                      </a:lnTo>
                      <a:lnTo>
                        <a:pt x="131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Arial" charset="0"/>
                  </a:endParaRPr>
                </a:p>
              </p:txBody>
            </p:sp>
            <p:sp>
              <p:nvSpPr>
                <p:cNvPr id="56" name="Freeform 33"/>
                <p:cNvSpPr>
                  <a:spLocks/>
                </p:cNvSpPr>
                <p:nvPr/>
              </p:nvSpPr>
              <p:spPr bwMode="hidden">
                <a:xfrm>
                  <a:off x="1967" y="0"/>
                  <a:ext cx="240" cy="1045"/>
                </a:xfrm>
                <a:custGeom>
                  <a:avLst/>
                  <a:gdLst/>
                  <a:ahLst/>
                  <a:cxnLst>
                    <a:cxn ang="0">
                      <a:pos x="221" y="1043"/>
                    </a:cxn>
                    <a:cxn ang="0">
                      <a:pos x="239" y="1043"/>
                    </a:cxn>
                    <a:cxn ang="0">
                      <a:pos x="36" y="0"/>
                    </a:cxn>
                    <a:cxn ang="0">
                      <a:pos x="0" y="0"/>
                    </a:cxn>
                    <a:cxn ang="0">
                      <a:pos x="203" y="1043"/>
                    </a:cxn>
                    <a:cxn ang="0">
                      <a:pos x="221" y="1043"/>
                    </a:cxn>
                    <a:cxn ang="0">
                      <a:pos x="221" y="1043"/>
                    </a:cxn>
                  </a:cxnLst>
                  <a:rect l="0" t="0" r="r" b="b"/>
                  <a:pathLst>
                    <a:path w="239" h="1043">
                      <a:moveTo>
                        <a:pt x="221" y="1043"/>
                      </a:moveTo>
                      <a:lnTo>
                        <a:pt x="239" y="1043"/>
                      </a:lnTo>
                      <a:lnTo>
                        <a:pt x="36" y="0"/>
                      </a:lnTo>
                      <a:lnTo>
                        <a:pt x="0" y="0"/>
                      </a:lnTo>
                      <a:lnTo>
                        <a:pt x="203" y="1043"/>
                      </a:lnTo>
                      <a:lnTo>
                        <a:pt x="221" y="1043"/>
                      </a:lnTo>
                      <a:lnTo>
                        <a:pt x="221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Arial" charset="0"/>
                  </a:endParaRPr>
                </a:p>
              </p:txBody>
            </p:sp>
            <p:sp>
              <p:nvSpPr>
                <p:cNvPr id="57" name="Freeform 34"/>
                <p:cNvSpPr>
                  <a:spLocks/>
                </p:cNvSpPr>
                <p:nvPr/>
              </p:nvSpPr>
              <p:spPr bwMode="hidden">
                <a:xfrm>
                  <a:off x="1554" y="0"/>
                  <a:ext cx="353" cy="1045"/>
                </a:xfrm>
                <a:custGeom>
                  <a:avLst/>
                  <a:gdLst/>
                  <a:ahLst/>
                  <a:cxnLst>
                    <a:cxn ang="0">
                      <a:pos x="334" y="1043"/>
                    </a:cxn>
                    <a:cxn ang="0">
                      <a:pos x="352" y="1043"/>
                    </a:cxn>
                    <a:cxn ang="0">
                      <a:pos x="41" y="0"/>
                    </a:cxn>
                    <a:cxn ang="0">
                      <a:pos x="0" y="0"/>
                    </a:cxn>
                    <a:cxn ang="0">
                      <a:pos x="311" y="1043"/>
                    </a:cxn>
                    <a:cxn ang="0">
                      <a:pos x="334" y="1043"/>
                    </a:cxn>
                    <a:cxn ang="0">
                      <a:pos x="334" y="1043"/>
                    </a:cxn>
                  </a:cxnLst>
                  <a:rect l="0" t="0" r="r" b="b"/>
                  <a:pathLst>
                    <a:path w="352" h="1043">
                      <a:moveTo>
                        <a:pt x="334" y="1043"/>
                      </a:moveTo>
                      <a:lnTo>
                        <a:pt x="352" y="1043"/>
                      </a:lnTo>
                      <a:lnTo>
                        <a:pt x="41" y="0"/>
                      </a:lnTo>
                      <a:lnTo>
                        <a:pt x="0" y="0"/>
                      </a:lnTo>
                      <a:lnTo>
                        <a:pt x="311" y="1043"/>
                      </a:lnTo>
                      <a:lnTo>
                        <a:pt x="334" y="1043"/>
                      </a:lnTo>
                      <a:lnTo>
                        <a:pt x="334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Arial" charset="0"/>
                  </a:endParaRPr>
                </a:p>
              </p:txBody>
            </p:sp>
            <p:sp>
              <p:nvSpPr>
                <p:cNvPr id="58" name="Freeform 35"/>
                <p:cNvSpPr>
                  <a:spLocks/>
                </p:cNvSpPr>
                <p:nvPr/>
              </p:nvSpPr>
              <p:spPr bwMode="hidden">
                <a:xfrm>
                  <a:off x="1134" y="0"/>
                  <a:ext cx="450" cy="1045"/>
                </a:xfrm>
                <a:custGeom>
                  <a:avLst/>
                  <a:gdLst/>
                  <a:ahLst/>
                  <a:cxnLst>
                    <a:cxn ang="0">
                      <a:pos x="425" y="1043"/>
                    </a:cxn>
                    <a:cxn ang="0">
                      <a:pos x="449" y="1043"/>
                    </a:cxn>
                    <a:cxn ang="0">
                      <a:pos x="42" y="0"/>
                    </a:cxn>
                    <a:cxn ang="0">
                      <a:pos x="0" y="0"/>
                    </a:cxn>
                    <a:cxn ang="0">
                      <a:pos x="407" y="1043"/>
                    </a:cxn>
                    <a:cxn ang="0">
                      <a:pos x="425" y="1043"/>
                    </a:cxn>
                    <a:cxn ang="0">
                      <a:pos x="425" y="1043"/>
                    </a:cxn>
                  </a:cxnLst>
                  <a:rect l="0" t="0" r="r" b="b"/>
                  <a:pathLst>
                    <a:path w="449" h="1043">
                      <a:moveTo>
                        <a:pt x="425" y="1043"/>
                      </a:moveTo>
                      <a:lnTo>
                        <a:pt x="449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407" y="1043"/>
                      </a:lnTo>
                      <a:lnTo>
                        <a:pt x="425" y="1043"/>
                      </a:lnTo>
                      <a:lnTo>
                        <a:pt x="425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Arial" charset="0"/>
                  </a:endParaRPr>
                </a:p>
              </p:txBody>
            </p:sp>
            <p:sp>
              <p:nvSpPr>
                <p:cNvPr id="59" name="Freeform 36"/>
                <p:cNvSpPr>
                  <a:spLocks/>
                </p:cNvSpPr>
                <p:nvPr/>
              </p:nvSpPr>
              <p:spPr bwMode="hidden">
                <a:xfrm>
                  <a:off x="714" y="0"/>
                  <a:ext cx="540" cy="1045"/>
                </a:xfrm>
                <a:custGeom>
                  <a:avLst/>
                  <a:gdLst/>
                  <a:ahLst/>
                  <a:cxnLst>
                    <a:cxn ang="0">
                      <a:pos x="520" y="1043"/>
                    </a:cxn>
                    <a:cxn ang="0">
                      <a:pos x="538" y="1043"/>
                    </a:cxn>
                    <a:cxn ang="0">
                      <a:pos x="41" y="0"/>
                    </a:cxn>
                    <a:cxn ang="0">
                      <a:pos x="0" y="0"/>
                    </a:cxn>
                    <a:cxn ang="0">
                      <a:pos x="496" y="1043"/>
                    </a:cxn>
                    <a:cxn ang="0">
                      <a:pos x="520" y="1043"/>
                    </a:cxn>
                    <a:cxn ang="0">
                      <a:pos x="520" y="1043"/>
                    </a:cxn>
                  </a:cxnLst>
                  <a:rect l="0" t="0" r="r" b="b"/>
                  <a:pathLst>
                    <a:path w="538" h="1043">
                      <a:moveTo>
                        <a:pt x="520" y="1043"/>
                      </a:moveTo>
                      <a:lnTo>
                        <a:pt x="538" y="1043"/>
                      </a:lnTo>
                      <a:lnTo>
                        <a:pt x="41" y="0"/>
                      </a:lnTo>
                      <a:lnTo>
                        <a:pt x="0" y="0"/>
                      </a:lnTo>
                      <a:lnTo>
                        <a:pt x="496" y="1043"/>
                      </a:lnTo>
                      <a:lnTo>
                        <a:pt x="520" y="1043"/>
                      </a:lnTo>
                      <a:lnTo>
                        <a:pt x="520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Arial" charset="0"/>
                  </a:endParaRPr>
                </a:p>
              </p:txBody>
            </p:sp>
            <p:sp>
              <p:nvSpPr>
                <p:cNvPr id="60" name="Freeform 37"/>
                <p:cNvSpPr>
                  <a:spLocks/>
                </p:cNvSpPr>
                <p:nvPr/>
              </p:nvSpPr>
              <p:spPr bwMode="hidden">
                <a:xfrm>
                  <a:off x="306" y="0"/>
                  <a:ext cx="642" cy="1045"/>
                </a:xfrm>
                <a:custGeom>
                  <a:avLst/>
                  <a:gdLst/>
                  <a:ahLst/>
                  <a:cxnLst>
                    <a:cxn ang="0">
                      <a:pos x="622" y="1043"/>
                    </a:cxn>
                    <a:cxn ang="0">
                      <a:pos x="640" y="1043"/>
                    </a:cxn>
                    <a:cxn ang="0">
                      <a:pos x="48" y="0"/>
                    </a:cxn>
                    <a:cxn ang="0">
                      <a:pos x="0" y="0"/>
                    </a:cxn>
                    <a:cxn ang="0">
                      <a:pos x="598" y="1043"/>
                    </a:cxn>
                    <a:cxn ang="0">
                      <a:pos x="622" y="1043"/>
                    </a:cxn>
                    <a:cxn ang="0">
                      <a:pos x="622" y="1043"/>
                    </a:cxn>
                  </a:cxnLst>
                  <a:rect l="0" t="0" r="r" b="b"/>
                  <a:pathLst>
                    <a:path w="640" h="1043">
                      <a:moveTo>
                        <a:pt x="622" y="1043"/>
                      </a:moveTo>
                      <a:lnTo>
                        <a:pt x="640" y="1043"/>
                      </a:lnTo>
                      <a:lnTo>
                        <a:pt x="48" y="0"/>
                      </a:lnTo>
                      <a:lnTo>
                        <a:pt x="0" y="0"/>
                      </a:lnTo>
                      <a:lnTo>
                        <a:pt x="598" y="1043"/>
                      </a:lnTo>
                      <a:lnTo>
                        <a:pt x="622" y="1043"/>
                      </a:lnTo>
                      <a:lnTo>
                        <a:pt x="622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Arial" charset="0"/>
                  </a:endParaRPr>
                </a:p>
              </p:txBody>
            </p:sp>
            <p:sp>
              <p:nvSpPr>
                <p:cNvPr id="61" name="Freeform 38"/>
                <p:cNvSpPr>
                  <a:spLocks/>
                </p:cNvSpPr>
                <p:nvPr/>
              </p:nvSpPr>
              <p:spPr bwMode="hidden">
                <a:xfrm>
                  <a:off x="0" y="108"/>
                  <a:ext cx="630" cy="937"/>
                </a:xfrm>
                <a:custGeom>
                  <a:avLst/>
                  <a:gdLst/>
                  <a:ahLst/>
                  <a:cxnLst>
                    <a:cxn ang="0">
                      <a:pos x="604" y="935"/>
                    </a:cxn>
                    <a:cxn ang="0">
                      <a:pos x="628" y="935"/>
                    </a:cxn>
                    <a:cxn ang="0">
                      <a:pos x="0" y="0"/>
                    </a:cxn>
                    <a:cxn ang="0">
                      <a:pos x="0" y="66"/>
                    </a:cxn>
                    <a:cxn ang="0">
                      <a:pos x="580" y="935"/>
                    </a:cxn>
                    <a:cxn ang="0">
                      <a:pos x="604" y="935"/>
                    </a:cxn>
                    <a:cxn ang="0">
                      <a:pos x="604" y="935"/>
                    </a:cxn>
                  </a:cxnLst>
                  <a:rect l="0" t="0" r="r" b="b"/>
                  <a:pathLst>
                    <a:path w="628" h="935">
                      <a:moveTo>
                        <a:pt x="604" y="935"/>
                      </a:moveTo>
                      <a:lnTo>
                        <a:pt x="628" y="935"/>
                      </a:lnTo>
                      <a:lnTo>
                        <a:pt x="0" y="0"/>
                      </a:lnTo>
                      <a:lnTo>
                        <a:pt x="0" y="66"/>
                      </a:lnTo>
                      <a:lnTo>
                        <a:pt x="580" y="935"/>
                      </a:lnTo>
                      <a:lnTo>
                        <a:pt x="604" y="935"/>
                      </a:lnTo>
                      <a:lnTo>
                        <a:pt x="604" y="935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Arial" charset="0"/>
                  </a:endParaRPr>
                </a:p>
              </p:txBody>
            </p:sp>
            <p:sp>
              <p:nvSpPr>
                <p:cNvPr id="62" name="Freeform 39"/>
                <p:cNvSpPr>
                  <a:spLocks/>
                </p:cNvSpPr>
                <p:nvPr/>
              </p:nvSpPr>
              <p:spPr bwMode="hidden">
                <a:xfrm>
                  <a:off x="3191" y="0"/>
                  <a:ext cx="155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155" y="0"/>
                    </a:cxn>
                    <a:cxn ang="0">
                      <a:pos x="114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155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155" y="0"/>
                      </a:lnTo>
                      <a:lnTo>
                        <a:pt x="114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Arial" charset="0"/>
                  </a:endParaRPr>
                </a:p>
              </p:txBody>
            </p:sp>
            <p:sp>
              <p:nvSpPr>
                <p:cNvPr id="63" name="Freeform 40"/>
                <p:cNvSpPr>
                  <a:spLocks/>
                </p:cNvSpPr>
                <p:nvPr/>
              </p:nvSpPr>
              <p:spPr bwMode="hidden">
                <a:xfrm>
                  <a:off x="3533" y="0"/>
                  <a:ext cx="240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36" y="1043"/>
                    </a:cxn>
                    <a:cxn ang="0">
                      <a:pos x="239" y="0"/>
                    </a:cxn>
                    <a:cxn ang="0">
                      <a:pos x="203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239" h="1043">
                      <a:moveTo>
                        <a:pt x="18" y="1043"/>
                      </a:moveTo>
                      <a:lnTo>
                        <a:pt x="36" y="1043"/>
                      </a:lnTo>
                      <a:lnTo>
                        <a:pt x="239" y="0"/>
                      </a:lnTo>
                      <a:lnTo>
                        <a:pt x="203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Arial" charset="0"/>
                  </a:endParaRPr>
                </a:p>
              </p:txBody>
            </p:sp>
            <p:sp>
              <p:nvSpPr>
                <p:cNvPr id="64" name="Freeform 41"/>
                <p:cNvSpPr>
                  <a:spLocks/>
                </p:cNvSpPr>
                <p:nvPr/>
              </p:nvSpPr>
              <p:spPr bwMode="hidden">
                <a:xfrm>
                  <a:off x="3821" y="0"/>
                  <a:ext cx="359" cy="1045"/>
                </a:xfrm>
                <a:custGeom>
                  <a:avLst/>
                  <a:gdLst/>
                  <a:ahLst/>
                  <a:cxnLst>
                    <a:cxn ang="0">
                      <a:pos x="24" y="1043"/>
                    </a:cxn>
                    <a:cxn ang="0">
                      <a:pos x="42" y="1043"/>
                    </a:cxn>
                    <a:cxn ang="0">
                      <a:pos x="358" y="0"/>
                    </a:cxn>
                    <a:cxn ang="0">
                      <a:pos x="317" y="0"/>
                    </a:cxn>
                    <a:cxn ang="0">
                      <a:pos x="0" y="1043"/>
                    </a:cxn>
                    <a:cxn ang="0">
                      <a:pos x="24" y="1043"/>
                    </a:cxn>
                    <a:cxn ang="0">
                      <a:pos x="24" y="1043"/>
                    </a:cxn>
                  </a:cxnLst>
                  <a:rect l="0" t="0" r="r" b="b"/>
                  <a:pathLst>
                    <a:path w="358" h="1043">
                      <a:moveTo>
                        <a:pt x="24" y="1043"/>
                      </a:moveTo>
                      <a:lnTo>
                        <a:pt x="42" y="1043"/>
                      </a:lnTo>
                      <a:lnTo>
                        <a:pt x="358" y="0"/>
                      </a:lnTo>
                      <a:lnTo>
                        <a:pt x="317" y="0"/>
                      </a:lnTo>
                      <a:lnTo>
                        <a:pt x="0" y="1043"/>
                      </a:lnTo>
                      <a:lnTo>
                        <a:pt x="24" y="1043"/>
                      </a:lnTo>
                      <a:lnTo>
                        <a:pt x="24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Arial" charset="0"/>
                  </a:endParaRPr>
                </a:p>
              </p:txBody>
            </p:sp>
            <p:sp>
              <p:nvSpPr>
                <p:cNvPr id="65" name="Freeform 42"/>
                <p:cNvSpPr>
                  <a:spLocks/>
                </p:cNvSpPr>
                <p:nvPr/>
              </p:nvSpPr>
              <p:spPr bwMode="hidden">
                <a:xfrm>
                  <a:off x="4139" y="0"/>
                  <a:ext cx="449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1" y="1043"/>
                    </a:cxn>
                    <a:cxn ang="0">
                      <a:pos x="448" y="0"/>
                    </a:cxn>
                    <a:cxn ang="0">
                      <a:pos x="406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448" h="1043">
                      <a:moveTo>
                        <a:pt x="18" y="1043"/>
                      </a:moveTo>
                      <a:lnTo>
                        <a:pt x="41" y="1043"/>
                      </a:lnTo>
                      <a:lnTo>
                        <a:pt x="448" y="0"/>
                      </a:lnTo>
                      <a:lnTo>
                        <a:pt x="406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Arial" charset="0"/>
                  </a:endParaRPr>
                </a:p>
              </p:txBody>
            </p:sp>
            <p:sp>
              <p:nvSpPr>
                <p:cNvPr id="66" name="Freeform 43"/>
                <p:cNvSpPr>
                  <a:spLocks/>
                </p:cNvSpPr>
                <p:nvPr/>
              </p:nvSpPr>
              <p:spPr bwMode="hidden">
                <a:xfrm>
                  <a:off x="4480" y="0"/>
                  <a:ext cx="541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539" y="0"/>
                    </a:cxn>
                    <a:cxn ang="0">
                      <a:pos x="497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539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539" y="0"/>
                      </a:lnTo>
                      <a:lnTo>
                        <a:pt x="497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Arial" charset="0"/>
                  </a:endParaRPr>
                </a:p>
              </p:txBody>
            </p:sp>
            <p:sp>
              <p:nvSpPr>
                <p:cNvPr id="67" name="Freeform 44"/>
                <p:cNvSpPr>
                  <a:spLocks/>
                </p:cNvSpPr>
                <p:nvPr/>
              </p:nvSpPr>
              <p:spPr bwMode="hidden">
                <a:xfrm>
                  <a:off x="4768" y="0"/>
                  <a:ext cx="642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640" y="0"/>
                    </a:cxn>
                    <a:cxn ang="0">
                      <a:pos x="592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640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640" y="0"/>
                      </a:lnTo>
                      <a:lnTo>
                        <a:pt x="592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Arial" charset="0"/>
                  </a:endParaRPr>
                </a:p>
              </p:txBody>
            </p:sp>
            <p:sp>
              <p:nvSpPr>
                <p:cNvPr id="68" name="Freeform 45"/>
                <p:cNvSpPr>
                  <a:spLocks/>
                </p:cNvSpPr>
                <p:nvPr/>
              </p:nvSpPr>
              <p:spPr bwMode="hidden">
                <a:xfrm>
                  <a:off x="5086" y="48"/>
                  <a:ext cx="672" cy="997"/>
                </a:xfrm>
                <a:custGeom>
                  <a:avLst/>
                  <a:gdLst/>
                  <a:ahLst/>
                  <a:cxnLst>
                    <a:cxn ang="0">
                      <a:pos x="24" y="995"/>
                    </a:cxn>
                    <a:cxn ang="0">
                      <a:pos x="48" y="995"/>
                    </a:cxn>
                    <a:cxn ang="0">
                      <a:pos x="670" y="72"/>
                    </a:cxn>
                    <a:cxn ang="0">
                      <a:pos x="670" y="0"/>
                    </a:cxn>
                    <a:cxn ang="0">
                      <a:pos x="0" y="995"/>
                    </a:cxn>
                    <a:cxn ang="0">
                      <a:pos x="24" y="995"/>
                    </a:cxn>
                    <a:cxn ang="0">
                      <a:pos x="24" y="995"/>
                    </a:cxn>
                  </a:cxnLst>
                  <a:rect l="0" t="0" r="r" b="b"/>
                  <a:pathLst>
                    <a:path w="670" h="995">
                      <a:moveTo>
                        <a:pt x="24" y="995"/>
                      </a:moveTo>
                      <a:lnTo>
                        <a:pt x="48" y="995"/>
                      </a:lnTo>
                      <a:lnTo>
                        <a:pt x="670" y="72"/>
                      </a:lnTo>
                      <a:lnTo>
                        <a:pt x="670" y="0"/>
                      </a:lnTo>
                      <a:lnTo>
                        <a:pt x="0" y="995"/>
                      </a:lnTo>
                      <a:lnTo>
                        <a:pt x="24" y="995"/>
                      </a:lnTo>
                      <a:lnTo>
                        <a:pt x="24" y="995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Arial" charset="0"/>
                  </a:endParaRPr>
                </a:p>
              </p:txBody>
            </p:sp>
          </p:grpSp>
          <p:grpSp>
            <p:nvGrpSpPr>
              <p:cNvPr id="33" name="Group 46"/>
              <p:cNvGrpSpPr>
                <a:grpSpLocks/>
              </p:cNvGrpSpPr>
              <p:nvPr/>
            </p:nvGrpSpPr>
            <p:grpSpPr bwMode="auto">
              <a:xfrm>
                <a:off x="0" y="558"/>
                <a:ext cx="5758" cy="487"/>
                <a:chOff x="0" y="558"/>
                <a:chExt cx="5758" cy="487"/>
              </a:xfrm>
            </p:grpSpPr>
            <p:sp>
              <p:nvSpPr>
                <p:cNvPr id="52" name="Freeform 47"/>
                <p:cNvSpPr>
                  <a:spLocks/>
                </p:cNvSpPr>
                <p:nvPr/>
              </p:nvSpPr>
              <p:spPr bwMode="hidden">
                <a:xfrm>
                  <a:off x="0" y="618"/>
                  <a:ext cx="306" cy="427"/>
                </a:xfrm>
                <a:custGeom>
                  <a:avLst/>
                  <a:gdLst>
                    <a:gd name="T0" fmla="*/ 281 w 305"/>
                    <a:gd name="T1" fmla="*/ 426 h 426"/>
                    <a:gd name="T2" fmla="*/ 305 w 305"/>
                    <a:gd name="T3" fmla="*/ 426 h 426"/>
                    <a:gd name="T4" fmla="*/ 0 w 305"/>
                    <a:gd name="T5" fmla="*/ 0 h 426"/>
                    <a:gd name="T6" fmla="*/ 0 w 305"/>
                    <a:gd name="T7" fmla="*/ 66 h 426"/>
                    <a:gd name="T8" fmla="*/ 251 w 305"/>
                    <a:gd name="T9" fmla="*/ 426 h 426"/>
                    <a:gd name="T10" fmla="*/ 281 w 305"/>
                    <a:gd name="T11" fmla="*/ 426 h 426"/>
                    <a:gd name="T12" fmla="*/ 281 w 305"/>
                    <a:gd name="T13" fmla="*/ 426 h 42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5" h="426">
                      <a:moveTo>
                        <a:pt x="281" y="426"/>
                      </a:moveTo>
                      <a:lnTo>
                        <a:pt x="305" y="426"/>
                      </a:lnTo>
                      <a:lnTo>
                        <a:pt x="0" y="0"/>
                      </a:lnTo>
                      <a:lnTo>
                        <a:pt x="0" y="66"/>
                      </a:lnTo>
                      <a:lnTo>
                        <a:pt x="251" y="426"/>
                      </a:lnTo>
                      <a:lnTo>
                        <a:pt x="281" y="4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3" name="Freeform 48"/>
                <p:cNvSpPr>
                  <a:spLocks/>
                </p:cNvSpPr>
                <p:nvPr/>
              </p:nvSpPr>
              <p:spPr bwMode="hidden">
                <a:xfrm>
                  <a:off x="5410" y="558"/>
                  <a:ext cx="348" cy="487"/>
                </a:xfrm>
                <a:custGeom>
                  <a:avLst/>
                  <a:gdLst>
                    <a:gd name="T0" fmla="*/ 24 w 347"/>
                    <a:gd name="T1" fmla="*/ 486 h 486"/>
                    <a:gd name="T2" fmla="*/ 48 w 347"/>
                    <a:gd name="T3" fmla="*/ 486 h 486"/>
                    <a:gd name="T4" fmla="*/ 347 w 347"/>
                    <a:gd name="T5" fmla="*/ 72 h 486"/>
                    <a:gd name="T6" fmla="*/ 347 w 347"/>
                    <a:gd name="T7" fmla="*/ 0 h 486"/>
                    <a:gd name="T8" fmla="*/ 0 w 347"/>
                    <a:gd name="T9" fmla="*/ 486 h 486"/>
                    <a:gd name="T10" fmla="*/ 24 w 347"/>
                    <a:gd name="T11" fmla="*/ 486 h 486"/>
                    <a:gd name="T12" fmla="*/ 24 w 347"/>
                    <a:gd name="T13" fmla="*/ 486 h 48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47" h="486">
                      <a:moveTo>
                        <a:pt x="24" y="486"/>
                      </a:moveTo>
                      <a:lnTo>
                        <a:pt x="48" y="486"/>
                      </a:lnTo>
                      <a:lnTo>
                        <a:pt x="347" y="72"/>
                      </a:lnTo>
                      <a:lnTo>
                        <a:pt x="347" y="0"/>
                      </a:lnTo>
                      <a:lnTo>
                        <a:pt x="0" y="486"/>
                      </a:lnTo>
                      <a:lnTo>
                        <a:pt x="24" y="48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34" name="Group 49"/>
              <p:cNvGrpSpPr>
                <a:grpSpLocks/>
              </p:cNvGrpSpPr>
              <p:nvPr/>
            </p:nvGrpSpPr>
            <p:grpSpPr bwMode="auto">
              <a:xfrm>
                <a:off x="264" y="1039"/>
                <a:ext cx="5200" cy="3280"/>
                <a:chOff x="264" y="1039"/>
                <a:chExt cx="5200" cy="3280"/>
              </a:xfrm>
            </p:grpSpPr>
            <p:sp>
              <p:nvSpPr>
                <p:cNvPr id="43" name="Freeform 50"/>
                <p:cNvSpPr>
                  <a:spLocks/>
                </p:cNvSpPr>
                <p:nvPr/>
              </p:nvSpPr>
              <p:spPr bwMode="hidden">
                <a:xfrm>
                  <a:off x="2849" y="1039"/>
                  <a:ext cx="42" cy="3280"/>
                </a:xfrm>
                <a:custGeom>
                  <a:avLst/>
                  <a:gdLst/>
                  <a:ahLst/>
                  <a:cxnLst>
                    <a:cxn ang="0">
                      <a:pos x="18" y="0"/>
                    </a:cxn>
                    <a:cxn ang="0">
                      <a:pos x="0" y="0"/>
                    </a:cxn>
                    <a:cxn ang="0">
                      <a:pos x="0" y="3273"/>
                    </a:cxn>
                    <a:cxn ang="0">
                      <a:pos x="42" y="3273"/>
                    </a:cxn>
                    <a:cxn ang="0">
                      <a:pos x="42" y="0"/>
                    </a:cxn>
                    <a:cxn ang="0">
                      <a:pos x="18" y="0"/>
                    </a:cxn>
                    <a:cxn ang="0">
                      <a:pos x="18" y="0"/>
                    </a:cxn>
                  </a:cxnLst>
                  <a:rect l="0" t="0" r="r" b="b"/>
                  <a:pathLst>
                    <a:path w="42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0" y="3273"/>
                      </a:lnTo>
                      <a:lnTo>
                        <a:pt x="42" y="3273"/>
                      </a:lnTo>
                      <a:lnTo>
                        <a:pt x="42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Arial" charset="0"/>
                  </a:endParaRPr>
                </a:p>
              </p:txBody>
            </p:sp>
            <p:sp>
              <p:nvSpPr>
                <p:cNvPr id="44" name="Freeform 51"/>
                <p:cNvSpPr>
                  <a:spLocks/>
                </p:cNvSpPr>
                <p:nvPr/>
              </p:nvSpPr>
              <p:spPr bwMode="hidden">
                <a:xfrm>
                  <a:off x="2154" y="1039"/>
                  <a:ext cx="401" cy="3280"/>
                </a:xfrm>
                <a:custGeom>
                  <a:avLst/>
                  <a:gdLst/>
                  <a:ahLst/>
                  <a:cxnLst>
                    <a:cxn ang="0">
                      <a:pos x="376" y="0"/>
                    </a:cxn>
                    <a:cxn ang="0">
                      <a:pos x="358" y="0"/>
                    </a:cxn>
                    <a:cxn ang="0">
                      <a:pos x="0" y="3273"/>
                    </a:cxn>
                    <a:cxn ang="0">
                      <a:pos x="41" y="3273"/>
                    </a:cxn>
                    <a:cxn ang="0">
                      <a:pos x="400" y="0"/>
                    </a:cxn>
                    <a:cxn ang="0">
                      <a:pos x="376" y="0"/>
                    </a:cxn>
                    <a:cxn ang="0">
                      <a:pos x="376" y="0"/>
                    </a:cxn>
                  </a:cxnLst>
                  <a:rect l="0" t="0" r="r" b="b"/>
                  <a:pathLst>
                    <a:path w="400" h="3273">
                      <a:moveTo>
                        <a:pt x="376" y="0"/>
                      </a:moveTo>
                      <a:lnTo>
                        <a:pt x="358" y="0"/>
                      </a:lnTo>
                      <a:lnTo>
                        <a:pt x="0" y="3273"/>
                      </a:lnTo>
                      <a:lnTo>
                        <a:pt x="41" y="3273"/>
                      </a:lnTo>
                      <a:lnTo>
                        <a:pt x="400" y="0"/>
                      </a:lnTo>
                      <a:lnTo>
                        <a:pt x="376" y="0"/>
                      </a:lnTo>
                      <a:lnTo>
                        <a:pt x="376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Arial" charset="0"/>
                  </a:endParaRPr>
                </a:p>
              </p:txBody>
            </p:sp>
            <p:sp>
              <p:nvSpPr>
                <p:cNvPr id="45" name="Freeform 52"/>
                <p:cNvSpPr>
                  <a:spLocks/>
                </p:cNvSpPr>
                <p:nvPr/>
              </p:nvSpPr>
              <p:spPr bwMode="hidden">
                <a:xfrm>
                  <a:off x="1530" y="1039"/>
                  <a:ext cx="677" cy="3280"/>
                </a:xfrm>
                <a:custGeom>
                  <a:avLst/>
                  <a:gdLst/>
                  <a:ahLst/>
                  <a:cxnLst>
                    <a:cxn ang="0">
                      <a:pos x="657" y="0"/>
                    </a:cxn>
                    <a:cxn ang="0">
                      <a:pos x="639" y="0"/>
                    </a:cxn>
                    <a:cxn ang="0">
                      <a:pos x="0" y="3273"/>
                    </a:cxn>
                    <a:cxn ang="0">
                      <a:pos x="42" y="3273"/>
                    </a:cxn>
                    <a:cxn ang="0">
                      <a:pos x="675" y="0"/>
                    </a:cxn>
                    <a:cxn ang="0">
                      <a:pos x="657" y="0"/>
                    </a:cxn>
                    <a:cxn ang="0">
                      <a:pos x="657" y="0"/>
                    </a:cxn>
                  </a:cxnLst>
                  <a:rect l="0" t="0" r="r" b="b"/>
                  <a:pathLst>
                    <a:path w="675" h="3273">
                      <a:moveTo>
                        <a:pt x="657" y="0"/>
                      </a:moveTo>
                      <a:lnTo>
                        <a:pt x="639" y="0"/>
                      </a:lnTo>
                      <a:lnTo>
                        <a:pt x="0" y="3273"/>
                      </a:lnTo>
                      <a:lnTo>
                        <a:pt x="42" y="3273"/>
                      </a:lnTo>
                      <a:lnTo>
                        <a:pt x="675" y="0"/>
                      </a:lnTo>
                      <a:lnTo>
                        <a:pt x="657" y="0"/>
                      </a:lnTo>
                      <a:lnTo>
                        <a:pt x="657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Arial" charset="0"/>
                  </a:endParaRPr>
                </a:p>
              </p:txBody>
            </p:sp>
            <p:sp>
              <p:nvSpPr>
                <p:cNvPr id="46" name="Freeform 53"/>
                <p:cNvSpPr>
                  <a:spLocks/>
                </p:cNvSpPr>
                <p:nvPr/>
              </p:nvSpPr>
              <p:spPr bwMode="hidden">
                <a:xfrm>
                  <a:off x="876" y="1039"/>
                  <a:ext cx="1031" cy="3280"/>
                </a:xfrm>
                <a:custGeom>
                  <a:avLst/>
                  <a:gdLst/>
                  <a:ahLst/>
                  <a:cxnLst>
                    <a:cxn ang="0">
                      <a:pos x="1013" y="0"/>
                    </a:cxn>
                    <a:cxn ang="0">
                      <a:pos x="990" y="0"/>
                    </a:cxn>
                    <a:cxn ang="0">
                      <a:pos x="0" y="3280"/>
                    </a:cxn>
                    <a:cxn ang="0">
                      <a:pos x="42" y="3280"/>
                    </a:cxn>
                    <a:cxn ang="0">
                      <a:pos x="1031" y="4"/>
                    </a:cxn>
                    <a:cxn ang="0">
                      <a:pos x="1013" y="0"/>
                    </a:cxn>
                    <a:cxn ang="0">
                      <a:pos x="1013" y="0"/>
                    </a:cxn>
                  </a:cxnLst>
                  <a:rect l="0" t="0" r="r" b="b"/>
                  <a:pathLst>
                    <a:path w="1031" h="3280">
                      <a:moveTo>
                        <a:pt x="1013" y="0"/>
                      </a:moveTo>
                      <a:lnTo>
                        <a:pt x="990" y="0"/>
                      </a:lnTo>
                      <a:lnTo>
                        <a:pt x="0" y="3280"/>
                      </a:lnTo>
                      <a:lnTo>
                        <a:pt x="42" y="3280"/>
                      </a:lnTo>
                      <a:lnTo>
                        <a:pt x="1031" y="4"/>
                      </a:lnTo>
                      <a:lnTo>
                        <a:pt x="1013" y="0"/>
                      </a:lnTo>
                      <a:lnTo>
                        <a:pt x="1013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Arial" charset="0"/>
                  </a:endParaRPr>
                </a:p>
              </p:txBody>
            </p:sp>
            <p:sp>
              <p:nvSpPr>
                <p:cNvPr id="47" name="Freeform 54"/>
                <p:cNvSpPr>
                  <a:spLocks/>
                </p:cNvSpPr>
                <p:nvPr/>
              </p:nvSpPr>
              <p:spPr bwMode="hidden">
                <a:xfrm>
                  <a:off x="264" y="1039"/>
                  <a:ext cx="1319" cy="3280"/>
                </a:xfrm>
                <a:custGeom>
                  <a:avLst/>
                  <a:gdLst/>
                  <a:ahLst/>
                  <a:cxnLst>
                    <a:cxn ang="0">
                      <a:pos x="1296" y="0"/>
                    </a:cxn>
                    <a:cxn ang="0">
                      <a:pos x="1278" y="0"/>
                    </a:cxn>
                    <a:cxn ang="0">
                      <a:pos x="0" y="3280"/>
                    </a:cxn>
                    <a:cxn ang="0">
                      <a:pos x="42" y="3280"/>
                    </a:cxn>
                    <a:cxn ang="0">
                      <a:pos x="1319" y="5"/>
                    </a:cxn>
                    <a:cxn ang="0">
                      <a:pos x="1296" y="0"/>
                    </a:cxn>
                    <a:cxn ang="0">
                      <a:pos x="1296" y="0"/>
                    </a:cxn>
                  </a:cxnLst>
                  <a:rect l="0" t="0" r="r" b="b"/>
                  <a:pathLst>
                    <a:path w="1319" h="3280">
                      <a:moveTo>
                        <a:pt x="1296" y="0"/>
                      </a:moveTo>
                      <a:lnTo>
                        <a:pt x="1278" y="0"/>
                      </a:lnTo>
                      <a:lnTo>
                        <a:pt x="0" y="3280"/>
                      </a:lnTo>
                      <a:lnTo>
                        <a:pt x="42" y="3280"/>
                      </a:lnTo>
                      <a:lnTo>
                        <a:pt x="1319" y="5"/>
                      </a:lnTo>
                      <a:lnTo>
                        <a:pt x="1296" y="0"/>
                      </a:lnTo>
                      <a:lnTo>
                        <a:pt x="1296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Arial" charset="0"/>
                  </a:endParaRPr>
                </a:p>
              </p:txBody>
            </p:sp>
            <p:sp>
              <p:nvSpPr>
                <p:cNvPr id="48" name="Freeform 55"/>
                <p:cNvSpPr>
                  <a:spLocks/>
                </p:cNvSpPr>
                <p:nvPr/>
              </p:nvSpPr>
              <p:spPr bwMode="hidden">
                <a:xfrm>
                  <a:off x="3191" y="1039"/>
                  <a:ext cx="402" cy="3280"/>
                </a:xfrm>
                <a:custGeom>
                  <a:avLst/>
                  <a:gdLst/>
                  <a:ahLst/>
                  <a:cxnLst>
                    <a:cxn ang="0">
                      <a:pos x="18" y="0"/>
                    </a:cxn>
                    <a:cxn ang="0">
                      <a:pos x="0" y="0"/>
                    </a:cxn>
                    <a:cxn ang="0">
                      <a:pos x="359" y="3273"/>
                    </a:cxn>
                    <a:cxn ang="0">
                      <a:pos x="401" y="3273"/>
                    </a:cxn>
                    <a:cxn ang="0">
                      <a:pos x="42" y="0"/>
                    </a:cxn>
                    <a:cxn ang="0">
                      <a:pos x="18" y="0"/>
                    </a:cxn>
                    <a:cxn ang="0">
                      <a:pos x="18" y="0"/>
                    </a:cxn>
                  </a:cxnLst>
                  <a:rect l="0" t="0" r="r" b="b"/>
                  <a:pathLst>
                    <a:path w="401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359" y="3273"/>
                      </a:lnTo>
                      <a:lnTo>
                        <a:pt x="401" y="3273"/>
                      </a:lnTo>
                      <a:lnTo>
                        <a:pt x="42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Arial" charset="0"/>
                  </a:endParaRPr>
                </a:p>
              </p:txBody>
            </p:sp>
            <p:sp>
              <p:nvSpPr>
                <p:cNvPr id="49" name="Freeform 56"/>
                <p:cNvSpPr>
                  <a:spLocks/>
                </p:cNvSpPr>
                <p:nvPr/>
              </p:nvSpPr>
              <p:spPr bwMode="hidden">
                <a:xfrm>
                  <a:off x="3533" y="1039"/>
                  <a:ext cx="677" cy="3280"/>
                </a:xfrm>
                <a:custGeom>
                  <a:avLst/>
                  <a:gdLst/>
                  <a:ahLst/>
                  <a:cxnLst>
                    <a:cxn ang="0">
                      <a:pos x="18" y="0"/>
                    </a:cxn>
                    <a:cxn ang="0">
                      <a:pos x="0" y="0"/>
                    </a:cxn>
                    <a:cxn ang="0">
                      <a:pos x="640" y="3273"/>
                    </a:cxn>
                    <a:cxn ang="0">
                      <a:pos x="675" y="3273"/>
                    </a:cxn>
                    <a:cxn ang="0">
                      <a:pos x="36" y="0"/>
                    </a:cxn>
                    <a:cxn ang="0">
                      <a:pos x="18" y="0"/>
                    </a:cxn>
                    <a:cxn ang="0">
                      <a:pos x="18" y="0"/>
                    </a:cxn>
                  </a:cxnLst>
                  <a:rect l="0" t="0" r="r" b="b"/>
                  <a:pathLst>
                    <a:path w="675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640" y="3273"/>
                      </a:lnTo>
                      <a:lnTo>
                        <a:pt x="675" y="3273"/>
                      </a:lnTo>
                      <a:lnTo>
                        <a:pt x="36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Arial" charset="0"/>
                  </a:endParaRPr>
                </a:p>
              </p:txBody>
            </p:sp>
            <p:sp>
              <p:nvSpPr>
                <p:cNvPr id="50" name="Freeform 57"/>
                <p:cNvSpPr>
                  <a:spLocks/>
                </p:cNvSpPr>
                <p:nvPr/>
              </p:nvSpPr>
              <p:spPr bwMode="hidden">
                <a:xfrm>
                  <a:off x="3822" y="1039"/>
                  <a:ext cx="1036" cy="3280"/>
                </a:xfrm>
                <a:custGeom>
                  <a:avLst/>
                  <a:gdLst/>
                  <a:ahLst/>
                  <a:cxnLst>
                    <a:cxn ang="0">
                      <a:pos x="23" y="0"/>
                    </a:cxn>
                    <a:cxn ang="0">
                      <a:pos x="0" y="5"/>
                    </a:cxn>
                    <a:cxn ang="0">
                      <a:pos x="994" y="3280"/>
                    </a:cxn>
                    <a:cxn ang="0">
                      <a:pos x="1036" y="3280"/>
                    </a:cxn>
                    <a:cxn ang="0">
                      <a:pos x="41" y="0"/>
                    </a:cxn>
                    <a:cxn ang="0">
                      <a:pos x="23" y="0"/>
                    </a:cxn>
                    <a:cxn ang="0">
                      <a:pos x="23" y="0"/>
                    </a:cxn>
                  </a:cxnLst>
                  <a:rect l="0" t="0" r="r" b="b"/>
                  <a:pathLst>
                    <a:path w="1036" h="3280">
                      <a:moveTo>
                        <a:pt x="23" y="0"/>
                      </a:moveTo>
                      <a:lnTo>
                        <a:pt x="0" y="5"/>
                      </a:lnTo>
                      <a:lnTo>
                        <a:pt x="994" y="3280"/>
                      </a:lnTo>
                      <a:lnTo>
                        <a:pt x="1036" y="3280"/>
                      </a:lnTo>
                      <a:lnTo>
                        <a:pt x="41" y="0"/>
                      </a:lnTo>
                      <a:lnTo>
                        <a:pt x="23" y="0"/>
                      </a:lnTo>
                      <a:lnTo>
                        <a:pt x="23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Arial" charset="0"/>
                  </a:endParaRPr>
                </a:p>
              </p:txBody>
            </p:sp>
            <p:sp>
              <p:nvSpPr>
                <p:cNvPr id="51" name="Freeform 58"/>
                <p:cNvSpPr>
                  <a:spLocks/>
                </p:cNvSpPr>
                <p:nvPr/>
              </p:nvSpPr>
              <p:spPr bwMode="hidden">
                <a:xfrm>
                  <a:off x="4137" y="1039"/>
                  <a:ext cx="1327" cy="3280"/>
                </a:xfrm>
                <a:custGeom>
                  <a:avLst/>
                  <a:gdLst/>
                  <a:ahLst/>
                  <a:cxnLst>
                    <a:cxn ang="0">
                      <a:pos x="20" y="0"/>
                    </a:cxn>
                    <a:cxn ang="0">
                      <a:pos x="0" y="7"/>
                    </a:cxn>
                    <a:cxn ang="0">
                      <a:pos x="1285" y="3280"/>
                    </a:cxn>
                    <a:cxn ang="0">
                      <a:pos x="1327" y="3280"/>
                    </a:cxn>
                    <a:cxn ang="0">
                      <a:pos x="43" y="0"/>
                    </a:cxn>
                    <a:cxn ang="0">
                      <a:pos x="20" y="0"/>
                    </a:cxn>
                    <a:cxn ang="0">
                      <a:pos x="20" y="0"/>
                    </a:cxn>
                  </a:cxnLst>
                  <a:rect l="0" t="0" r="r" b="b"/>
                  <a:pathLst>
                    <a:path w="1327" h="3280">
                      <a:moveTo>
                        <a:pt x="20" y="0"/>
                      </a:moveTo>
                      <a:lnTo>
                        <a:pt x="0" y="7"/>
                      </a:lnTo>
                      <a:lnTo>
                        <a:pt x="1285" y="3280"/>
                      </a:lnTo>
                      <a:lnTo>
                        <a:pt x="1327" y="3280"/>
                      </a:lnTo>
                      <a:lnTo>
                        <a:pt x="43" y="0"/>
                      </a:lnTo>
                      <a:lnTo>
                        <a:pt x="20" y="0"/>
                      </a:lnTo>
                      <a:lnTo>
                        <a:pt x="20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Arial" charset="0"/>
                  </a:endParaRPr>
                </a:p>
              </p:txBody>
            </p:sp>
          </p:grpSp>
          <p:sp>
            <p:nvSpPr>
              <p:cNvPr id="35" name="Freeform 59"/>
              <p:cNvSpPr>
                <a:spLocks/>
              </p:cNvSpPr>
              <p:nvPr/>
            </p:nvSpPr>
            <p:spPr bwMode="hidden">
              <a:xfrm>
                <a:off x="0" y="1039"/>
                <a:ext cx="1254" cy="2632"/>
              </a:xfrm>
              <a:custGeom>
                <a:avLst/>
                <a:gdLst/>
                <a:ahLst/>
                <a:cxnLst>
                  <a:cxn ang="0">
                    <a:pos x="1236" y="0"/>
                  </a:cxn>
                  <a:cxn ang="0">
                    <a:pos x="1212" y="0"/>
                  </a:cxn>
                  <a:cxn ang="0">
                    <a:pos x="0" y="2542"/>
                  </a:cxn>
                  <a:cxn ang="0">
                    <a:pos x="0" y="2632"/>
                  </a:cxn>
                  <a:cxn ang="0">
                    <a:pos x="1254" y="7"/>
                  </a:cxn>
                  <a:cxn ang="0">
                    <a:pos x="1236" y="0"/>
                  </a:cxn>
                  <a:cxn ang="0">
                    <a:pos x="1236" y="0"/>
                  </a:cxn>
                </a:cxnLst>
                <a:rect l="0" t="0" r="r" b="b"/>
                <a:pathLst>
                  <a:path w="1254" h="2632">
                    <a:moveTo>
                      <a:pt x="1236" y="0"/>
                    </a:moveTo>
                    <a:lnTo>
                      <a:pt x="1212" y="0"/>
                    </a:lnTo>
                    <a:lnTo>
                      <a:pt x="0" y="2542"/>
                    </a:lnTo>
                    <a:lnTo>
                      <a:pt x="0" y="2632"/>
                    </a:lnTo>
                    <a:lnTo>
                      <a:pt x="1254" y="7"/>
                    </a:lnTo>
                    <a:lnTo>
                      <a:pt x="1236" y="0"/>
                    </a:lnTo>
                    <a:lnTo>
                      <a:pt x="123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6980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36" name="Freeform 60"/>
              <p:cNvSpPr>
                <a:spLocks/>
              </p:cNvSpPr>
              <p:nvPr/>
            </p:nvSpPr>
            <p:spPr bwMode="hidden">
              <a:xfrm>
                <a:off x="0" y="1039"/>
                <a:ext cx="948" cy="1676"/>
              </a:xfrm>
              <a:custGeom>
                <a:avLst/>
                <a:gdLst>
                  <a:gd name="T0" fmla="*/ 930 w 948"/>
                  <a:gd name="T1" fmla="*/ 0 h 1676"/>
                  <a:gd name="T2" fmla="*/ 906 w 948"/>
                  <a:gd name="T3" fmla="*/ 0 h 1676"/>
                  <a:gd name="T4" fmla="*/ 0 w 948"/>
                  <a:gd name="T5" fmla="*/ 1593 h 1676"/>
                  <a:gd name="T6" fmla="*/ 0 w 948"/>
                  <a:gd name="T7" fmla="*/ 1676 h 1676"/>
                  <a:gd name="T8" fmla="*/ 948 w 948"/>
                  <a:gd name="T9" fmla="*/ 5 h 1676"/>
                  <a:gd name="T10" fmla="*/ 930 w 948"/>
                  <a:gd name="T11" fmla="*/ 0 h 1676"/>
                  <a:gd name="T12" fmla="*/ 930 w 948"/>
                  <a:gd name="T13" fmla="*/ 0 h 167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948" h="1676">
                    <a:moveTo>
                      <a:pt x="930" y="0"/>
                    </a:moveTo>
                    <a:lnTo>
                      <a:pt x="906" y="0"/>
                    </a:lnTo>
                    <a:lnTo>
                      <a:pt x="0" y="1593"/>
                    </a:lnTo>
                    <a:lnTo>
                      <a:pt x="0" y="1676"/>
                    </a:lnTo>
                    <a:lnTo>
                      <a:pt x="948" y="5"/>
                    </a:lnTo>
                    <a:lnTo>
                      <a:pt x="93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" name="Freeform 61"/>
              <p:cNvSpPr>
                <a:spLocks/>
              </p:cNvSpPr>
              <p:nvPr/>
            </p:nvSpPr>
            <p:spPr bwMode="hidden">
              <a:xfrm>
                <a:off x="0" y="1039"/>
                <a:ext cx="629" cy="937"/>
              </a:xfrm>
              <a:custGeom>
                <a:avLst/>
                <a:gdLst>
                  <a:gd name="T0" fmla="*/ 606 w 629"/>
                  <a:gd name="T1" fmla="*/ 0 h 937"/>
                  <a:gd name="T2" fmla="*/ 582 w 629"/>
                  <a:gd name="T3" fmla="*/ 0 h 937"/>
                  <a:gd name="T4" fmla="*/ 0 w 629"/>
                  <a:gd name="T5" fmla="*/ 871 h 937"/>
                  <a:gd name="T6" fmla="*/ 0 w 629"/>
                  <a:gd name="T7" fmla="*/ 937 h 937"/>
                  <a:gd name="T8" fmla="*/ 629 w 629"/>
                  <a:gd name="T9" fmla="*/ 4 h 937"/>
                  <a:gd name="T10" fmla="*/ 606 w 629"/>
                  <a:gd name="T11" fmla="*/ 0 h 937"/>
                  <a:gd name="T12" fmla="*/ 606 w 629"/>
                  <a:gd name="T13" fmla="*/ 0 h 93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29" h="937">
                    <a:moveTo>
                      <a:pt x="606" y="0"/>
                    </a:moveTo>
                    <a:lnTo>
                      <a:pt x="582" y="0"/>
                    </a:lnTo>
                    <a:lnTo>
                      <a:pt x="0" y="871"/>
                    </a:lnTo>
                    <a:lnTo>
                      <a:pt x="0" y="937"/>
                    </a:lnTo>
                    <a:lnTo>
                      <a:pt x="629" y="4"/>
                    </a:lnTo>
                    <a:lnTo>
                      <a:pt x="60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" name="Freeform 62"/>
              <p:cNvSpPr>
                <a:spLocks/>
              </p:cNvSpPr>
              <p:nvPr/>
            </p:nvSpPr>
            <p:spPr bwMode="hidden">
              <a:xfrm>
                <a:off x="0" y="1039"/>
                <a:ext cx="305" cy="427"/>
              </a:xfrm>
              <a:custGeom>
                <a:avLst/>
                <a:gdLst>
                  <a:gd name="T0" fmla="*/ 282 w 305"/>
                  <a:gd name="T1" fmla="*/ 0 h 427"/>
                  <a:gd name="T2" fmla="*/ 252 w 305"/>
                  <a:gd name="T3" fmla="*/ 0 h 427"/>
                  <a:gd name="T4" fmla="*/ 0 w 305"/>
                  <a:gd name="T5" fmla="*/ 361 h 427"/>
                  <a:gd name="T6" fmla="*/ 0 w 305"/>
                  <a:gd name="T7" fmla="*/ 427 h 427"/>
                  <a:gd name="T8" fmla="*/ 305 w 305"/>
                  <a:gd name="T9" fmla="*/ 5 h 427"/>
                  <a:gd name="T10" fmla="*/ 282 w 305"/>
                  <a:gd name="T11" fmla="*/ 0 h 427"/>
                  <a:gd name="T12" fmla="*/ 282 w 305"/>
                  <a:gd name="T13" fmla="*/ 0 h 42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5" h="427">
                    <a:moveTo>
                      <a:pt x="282" y="0"/>
                    </a:moveTo>
                    <a:lnTo>
                      <a:pt x="252" y="0"/>
                    </a:lnTo>
                    <a:lnTo>
                      <a:pt x="0" y="361"/>
                    </a:lnTo>
                    <a:lnTo>
                      <a:pt x="0" y="427"/>
                    </a:lnTo>
                    <a:lnTo>
                      <a:pt x="305" y="5"/>
                    </a:lnTo>
                    <a:lnTo>
                      <a:pt x="282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" name="Freeform 63"/>
              <p:cNvSpPr>
                <a:spLocks/>
              </p:cNvSpPr>
              <p:nvPr/>
            </p:nvSpPr>
            <p:spPr bwMode="hidden">
              <a:xfrm>
                <a:off x="4481" y="1039"/>
                <a:ext cx="1277" cy="2686"/>
              </a:xfrm>
              <a:custGeom>
                <a:avLst/>
                <a:gdLst/>
                <a:ahLst/>
                <a:cxnLst>
                  <a:cxn ang="0">
                    <a:pos x="41" y="0"/>
                  </a:cxn>
                  <a:cxn ang="0">
                    <a:pos x="17" y="0"/>
                  </a:cxn>
                  <a:cxn ang="0">
                    <a:pos x="0" y="4"/>
                  </a:cxn>
                  <a:cxn ang="0">
                    <a:pos x="1277" y="2686"/>
                  </a:cxn>
                  <a:cxn ang="0">
                    <a:pos x="1277" y="2596"/>
                  </a:cxn>
                  <a:cxn ang="0">
                    <a:pos x="41" y="0"/>
                  </a:cxn>
                  <a:cxn ang="0">
                    <a:pos x="41" y="0"/>
                  </a:cxn>
                </a:cxnLst>
                <a:rect l="0" t="0" r="r" b="b"/>
                <a:pathLst>
                  <a:path w="1277" h="2686">
                    <a:moveTo>
                      <a:pt x="41" y="0"/>
                    </a:moveTo>
                    <a:lnTo>
                      <a:pt x="17" y="0"/>
                    </a:lnTo>
                    <a:lnTo>
                      <a:pt x="0" y="4"/>
                    </a:lnTo>
                    <a:lnTo>
                      <a:pt x="1277" y="2686"/>
                    </a:lnTo>
                    <a:lnTo>
                      <a:pt x="1277" y="2596"/>
                    </a:lnTo>
                    <a:lnTo>
                      <a:pt x="41" y="0"/>
                    </a:lnTo>
                    <a:lnTo>
                      <a:pt x="4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6980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40" name="Freeform 64"/>
              <p:cNvSpPr>
                <a:spLocks/>
              </p:cNvSpPr>
              <p:nvPr/>
            </p:nvSpPr>
            <p:spPr bwMode="hidden">
              <a:xfrm>
                <a:off x="4770" y="1039"/>
                <a:ext cx="988" cy="1730"/>
              </a:xfrm>
              <a:custGeom>
                <a:avLst/>
                <a:gdLst>
                  <a:gd name="T0" fmla="*/ 16 w 988"/>
                  <a:gd name="T1" fmla="*/ 0 h 1730"/>
                  <a:gd name="T2" fmla="*/ 0 w 988"/>
                  <a:gd name="T3" fmla="*/ 7 h 1730"/>
                  <a:gd name="T4" fmla="*/ 988 w 988"/>
                  <a:gd name="T5" fmla="*/ 1730 h 1730"/>
                  <a:gd name="T6" fmla="*/ 988 w 988"/>
                  <a:gd name="T7" fmla="*/ 1653 h 1730"/>
                  <a:gd name="T8" fmla="*/ 40 w 988"/>
                  <a:gd name="T9" fmla="*/ 0 h 1730"/>
                  <a:gd name="T10" fmla="*/ 16 w 988"/>
                  <a:gd name="T11" fmla="*/ 0 h 1730"/>
                  <a:gd name="T12" fmla="*/ 16 w 988"/>
                  <a:gd name="T13" fmla="*/ 0 h 173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988" h="1730">
                    <a:moveTo>
                      <a:pt x="16" y="0"/>
                    </a:moveTo>
                    <a:lnTo>
                      <a:pt x="0" y="7"/>
                    </a:lnTo>
                    <a:lnTo>
                      <a:pt x="988" y="1730"/>
                    </a:lnTo>
                    <a:lnTo>
                      <a:pt x="988" y="1653"/>
                    </a:lnTo>
                    <a:lnTo>
                      <a:pt x="40" y="0"/>
                    </a:lnTo>
                    <a:lnTo>
                      <a:pt x="1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" name="Freeform 65"/>
              <p:cNvSpPr>
                <a:spLocks/>
              </p:cNvSpPr>
              <p:nvPr/>
            </p:nvSpPr>
            <p:spPr bwMode="hidden">
              <a:xfrm>
                <a:off x="5088" y="1039"/>
                <a:ext cx="670" cy="997"/>
              </a:xfrm>
              <a:custGeom>
                <a:avLst/>
                <a:gdLst>
                  <a:gd name="T0" fmla="*/ 22 w 670"/>
                  <a:gd name="T1" fmla="*/ 0 h 997"/>
                  <a:gd name="T2" fmla="*/ 0 w 670"/>
                  <a:gd name="T3" fmla="*/ 4 h 997"/>
                  <a:gd name="T4" fmla="*/ 670 w 670"/>
                  <a:gd name="T5" fmla="*/ 997 h 997"/>
                  <a:gd name="T6" fmla="*/ 670 w 670"/>
                  <a:gd name="T7" fmla="*/ 925 h 997"/>
                  <a:gd name="T8" fmla="*/ 46 w 670"/>
                  <a:gd name="T9" fmla="*/ 0 h 997"/>
                  <a:gd name="T10" fmla="*/ 22 w 670"/>
                  <a:gd name="T11" fmla="*/ 0 h 997"/>
                  <a:gd name="T12" fmla="*/ 22 w 670"/>
                  <a:gd name="T13" fmla="*/ 0 h 99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70" h="997">
                    <a:moveTo>
                      <a:pt x="22" y="0"/>
                    </a:moveTo>
                    <a:lnTo>
                      <a:pt x="0" y="4"/>
                    </a:lnTo>
                    <a:lnTo>
                      <a:pt x="670" y="997"/>
                    </a:lnTo>
                    <a:lnTo>
                      <a:pt x="670" y="925"/>
                    </a:lnTo>
                    <a:lnTo>
                      <a:pt x="46" y="0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" name="Freeform 66"/>
              <p:cNvSpPr>
                <a:spLocks/>
              </p:cNvSpPr>
              <p:nvPr/>
            </p:nvSpPr>
            <p:spPr bwMode="hidden">
              <a:xfrm>
                <a:off x="5412" y="1039"/>
                <a:ext cx="346" cy="487"/>
              </a:xfrm>
              <a:custGeom>
                <a:avLst/>
                <a:gdLst>
                  <a:gd name="T0" fmla="*/ 22 w 346"/>
                  <a:gd name="T1" fmla="*/ 0 h 487"/>
                  <a:gd name="T2" fmla="*/ 0 w 346"/>
                  <a:gd name="T3" fmla="*/ 7 h 487"/>
                  <a:gd name="T4" fmla="*/ 346 w 346"/>
                  <a:gd name="T5" fmla="*/ 487 h 487"/>
                  <a:gd name="T6" fmla="*/ 346 w 346"/>
                  <a:gd name="T7" fmla="*/ 415 h 487"/>
                  <a:gd name="T8" fmla="*/ 46 w 346"/>
                  <a:gd name="T9" fmla="*/ 0 h 487"/>
                  <a:gd name="T10" fmla="*/ 22 w 346"/>
                  <a:gd name="T11" fmla="*/ 0 h 487"/>
                  <a:gd name="T12" fmla="*/ 22 w 346"/>
                  <a:gd name="T13" fmla="*/ 0 h 48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46" h="487">
                    <a:moveTo>
                      <a:pt x="22" y="0"/>
                    </a:moveTo>
                    <a:lnTo>
                      <a:pt x="0" y="7"/>
                    </a:lnTo>
                    <a:lnTo>
                      <a:pt x="346" y="487"/>
                    </a:lnTo>
                    <a:lnTo>
                      <a:pt x="346" y="415"/>
                    </a:lnTo>
                    <a:lnTo>
                      <a:pt x="46" y="0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63555" name="Rectangle 67"/>
          <p:cNvSpPr>
            <a:spLocks noGrp="1" noChangeArrowheads="1"/>
          </p:cNvSpPr>
          <p:nvPr>
            <p:ph type="ctrTitle" sz="quarter"/>
          </p:nvPr>
        </p:nvSpPr>
        <p:spPr>
          <a:xfrm>
            <a:off x="455613" y="1920875"/>
            <a:ext cx="8226425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3556" name="Rectangle 6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9" name="Rectangle 6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0" name="Rectangle 7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" name="Rectangle 7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8B07A27-8984-411D-A0BA-5755DAEDB5F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33211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4E4D7C-5790-4DB7-BA34-087B7410014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9284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6225" y="273050"/>
            <a:ext cx="2055813" cy="58229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5613" y="273050"/>
            <a:ext cx="6018212" cy="58229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93F144-2EB0-4010-AD16-153EF11C737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074031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464B31-4E69-46C8-8A57-88BFC7D1257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6675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C0A14E-50AA-465F-952C-367DF6BEA3A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050601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5613" y="1598613"/>
            <a:ext cx="4037012" cy="4497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598613"/>
            <a:ext cx="4037013" cy="4497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A1A6C7-6CA9-4A26-A380-1164F2B385E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894697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9D261C-E5E3-4440-AFE6-665BEFAE337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802491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82560D-B31C-44A2-A88B-47E9EE4840B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294478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E32CFB-DA31-4C26-8578-31814D60527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347764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7C24F0-78CF-4E07-A3F7-CB0B63BAD25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169008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187065-7D45-4CC7-83EC-6383DC82B0F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906077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414161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2413" cy="6856413"/>
            <a:chOff x="0" y="0"/>
            <a:chExt cx="5759" cy="4319"/>
          </a:xfrm>
        </p:grpSpPr>
        <p:sp>
          <p:nvSpPr>
            <p:cNvPr id="62467" name="Freeform 3"/>
            <p:cNvSpPr>
              <a:spLocks/>
            </p:cNvSpPr>
            <p:nvPr userDrawn="1"/>
          </p:nvSpPr>
          <p:spPr bwMode="hidden">
            <a:xfrm>
              <a:off x="0" y="0"/>
              <a:ext cx="5758" cy="1043"/>
            </a:xfrm>
            <a:custGeom>
              <a:avLst/>
              <a:gdLst/>
              <a:ahLst/>
              <a:cxnLst>
                <a:cxn ang="0">
                  <a:pos x="5740" y="1043"/>
                </a:cxn>
                <a:cxn ang="0">
                  <a:pos x="0" y="1043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1043"/>
                </a:cxn>
                <a:cxn ang="0">
                  <a:pos x="5740" y="1043"/>
                </a:cxn>
              </a:cxnLst>
              <a:rect l="0" t="0" r="r" b="b"/>
              <a:pathLst>
                <a:path w="5740" h="1043">
                  <a:moveTo>
                    <a:pt x="5740" y="1043"/>
                  </a:moveTo>
                  <a:lnTo>
                    <a:pt x="0" y="1043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1043"/>
                  </a:lnTo>
                  <a:lnTo>
                    <a:pt x="574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grpSp>
          <p:nvGrpSpPr>
            <p:cNvPr id="1033" name="Group 4"/>
            <p:cNvGrpSpPr>
              <a:grpSpLocks/>
            </p:cNvGrpSpPr>
            <p:nvPr userDrawn="1"/>
          </p:nvGrpSpPr>
          <p:grpSpPr bwMode="auto">
            <a:xfrm>
              <a:off x="0" y="0"/>
              <a:ext cx="5759" cy="4319"/>
              <a:chOff x="0" y="0"/>
              <a:chExt cx="5759" cy="4319"/>
            </a:xfrm>
          </p:grpSpPr>
          <p:sp>
            <p:nvSpPr>
              <p:cNvPr id="62469" name="Freeform 5"/>
              <p:cNvSpPr>
                <a:spLocks/>
              </p:cNvSpPr>
              <p:nvPr userDrawn="1"/>
            </p:nvSpPr>
            <p:spPr bwMode="hidden">
              <a:xfrm>
                <a:off x="1" y="1040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62470" name="Freeform 6"/>
              <p:cNvSpPr>
                <a:spLocks/>
              </p:cNvSpPr>
              <p:nvPr userDrawn="1"/>
            </p:nvSpPr>
            <p:spPr bwMode="hidden">
              <a:xfrm>
                <a:off x="0" y="3988"/>
                <a:ext cx="5758" cy="42"/>
              </a:xfrm>
              <a:custGeom>
                <a:avLst/>
                <a:gdLst/>
                <a:ahLst/>
                <a:cxnLst>
                  <a:cxn ang="0">
                    <a:pos x="0" y="42"/>
                  </a:cxn>
                  <a:cxn ang="0">
                    <a:pos x="5740" y="42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42"/>
                  </a:cxn>
                  <a:cxn ang="0">
                    <a:pos x="0" y="42"/>
                  </a:cxn>
                </a:cxnLst>
                <a:rect l="0" t="0" r="r" b="b"/>
                <a:pathLst>
                  <a:path w="5740" h="42">
                    <a:moveTo>
                      <a:pt x="0" y="42"/>
                    </a:moveTo>
                    <a:lnTo>
                      <a:pt x="5740" y="42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42"/>
                    </a:lnTo>
                    <a:lnTo>
                      <a:pt x="0" y="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62471" name="Freeform 7"/>
              <p:cNvSpPr>
                <a:spLocks/>
              </p:cNvSpPr>
              <p:nvPr userDrawn="1"/>
            </p:nvSpPr>
            <p:spPr bwMode="hidden">
              <a:xfrm>
                <a:off x="0" y="3665"/>
                <a:ext cx="5758" cy="30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0" y="30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62472" name="Freeform 8"/>
              <p:cNvSpPr>
                <a:spLocks/>
              </p:cNvSpPr>
              <p:nvPr userDrawn="1"/>
            </p:nvSpPr>
            <p:spPr bwMode="hidden">
              <a:xfrm>
                <a:off x="0" y="3364"/>
                <a:ext cx="5758" cy="30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0" y="30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62473" name="Freeform 9"/>
              <p:cNvSpPr>
                <a:spLocks/>
              </p:cNvSpPr>
              <p:nvPr userDrawn="1"/>
            </p:nvSpPr>
            <p:spPr bwMode="hidden">
              <a:xfrm>
                <a:off x="0" y="3105"/>
                <a:ext cx="5758" cy="31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0" y="30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62474" name="Freeform 10"/>
              <p:cNvSpPr>
                <a:spLocks/>
              </p:cNvSpPr>
              <p:nvPr userDrawn="1"/>
            </p:nvSpPr>
            <p:spPr bwMode="hidden">
              <a:xfrm>
                <a:off x="0" y="2859"/>
                <a:ext cx="5758" cy="36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6"/>
                  </a:cxn>
                  <a:cxn ang="0">
                    <a:pos x="5740" y="36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6">
                    <a:moveTo>
                      <a:pt x="5740" y="0"/>
                    </a:moveTo>
                    <a:lnTo>
                      <a:pt x="0" y="0"/>
                    </a:lnTo>
                    <a:lnTo>
                      <a:pt x="0" y="36"/>
                    </a:lnTo>
                    <a:lnTo>
                      <a:pt x="5740" y="36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62475" name="Freeform 11"/>
              <p:cNvSpPr>
                <a:spLocks/>
              </p:cNvSpPr>
              <p:nvPr userDrawn="1"/>
            </p:nvSpPr>
            <p:spPr bwMode="hidden">
              <a:xfrm>
                <a:off x="0" y="2644"/>
                <a:ext cx="5758" cy="30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0">
                    <a:moveTo>
                      <a:pt x="5740" y="0"/>
                    </a:moveTo>
                    <a:lnTo>
                      <a:pt x="0" y="0"/>
                    </a:lnTo>
                    <a:lnTo>
                      <a:pt x="0" y="30"/>
                    </a:lnTo>
                    <a:lnTo>
                      <a:pt x="5740" y="30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62476" name="Freeform 12"/>
              <p:cNvSpPr>
                <a:spLocks/>
              </p:cNvSpPr>
              <p:nvPr userDrawn="1"/>
            </p:nvSpPr>
            <p:spPr bwMode="hidden">
              <a:xfrm>
                <a:off x="0" y="2433"/>
                <a:ext cx="5758" cy="36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6"/>
                  </a:cxn>
                  <a:cxn ang="0">
                    <a:pos x="5740" y="36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6">
                    <a:moveTo>
                      <a:pt x="5740" y="0"/>
                    </a:moveTo>
                    <a:lnTo>
                      <a:pt x="0" y="0"/>
                    </a:lnTo>
                    <a:lnTo>
                      <a:pt x="0" y="36"/>
                    </a:lnTo>
                    <a:lnTo>
                      <a:pt x="5740" y="36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4706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62477" name="Freeform 13"/>
              <p:cNvSpPr>
                <a:spLocks/>
              </p:cNvSpPr>
              <p:nvPr userDrawn="1"/>
            </p:nvSpPr>
            <p:spPr bwMode="hidden">
              <a:xfrm>
                <a:off x="0" y="2259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4706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62478" name="Freeform 14"/>
              <p:cNvSpPr>
                <a:spLocks/>
              </p:cNvSpPr>
              <p:nvPr userDrawn="1"/>
            </p:nvSpPr>
            <p:spPr bwMode="hidden">
              <a:xfrm>
                <a:off x="0" y="2090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62479" name="Freeform 15"/>
              <p:cNvSpPr>
                <a:spLocks/>
              </p:cNvSpPr>
              <p:nvPr userDrawn="1"/>
            </p:nvSpPr>
            <p:spPr bwMode="hidden">
              <a:xfrm>
                <a:off x="0" y="1928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62480" name="Freeform 16"/>
              <p:cNvSpPr>
                <a:spLocks/>
              </p:cNvSpPr>
              <p:nvPr userDrawn="1"/>
            </p:nvSpPr>
            <p:spPr bwMode="hidden">
              <a:xfrm>
                <a:off x="0" y="1645"/>
                <a:ext cx="5758" cy="12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5740" y="12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2">
                    <a:moveTo>
                      <a:pt x="5740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5740" y="12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62481" name="Freeform 17"/>
              <p:cNvSpPr>
                <a:spLocks/>
              </p:cNvSpPr>
              <p:nvPr userDrawn="1"/>
            </p:nvSpPr>
            <p:spPr bwMode="hidden">
              <a:xfrm>
                <a:off x="0" y="1778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62482" name="Freeform 18"/>
              <p:cNvSpPr>
                <a:spLocks/>
              </p:cNvSpPr>
              <p:nvPr userDrawn="1"/>
            </p:nvSpPr>
            <p:spPr bwMode="hidden">
              <a:xfrm>
                <a:off x="0" y="1520"/>
                <a:ext cx="5758" cy="12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5740" y="12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2">
                    <a:moveTo>
                      <a:pt x="5740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5740" y="12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62483" name="Freeform 19"/>
              <p:cNvSpPr>
                <a:spLocks/>
              </p:cNvSpPr>
              <p:nvPr userDrawn="1"/>
            </p:nvSpPr>
            <p:spPr bwMode="hidden">
              <a:xfrm>
                <a:off x="0" y="1394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62484" name="Freeform 20"/>
              <p:cNvSpPr>
                <a:spLocks/>
              </p:cNvSpPr>
              <p:nvPr userDrawn="1"/>
            </p:nvSpPr>
            <p:spPr bwMode="hidden">
              <a:xfrm>
                <a:off x="0" y="1280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62485" name="Freeform 21"/>
              <p:cNvSpPr>
                <a:spLocks/>
              </p:cNvSpPr>
              <p:nvPr userDrawn="1"/>
            </p:nvSpPr>
            <p:spPr bwMode="hidden">
              <a:xfrm>
                <a:off x="0" y="1177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62486" name="Freeform 22"/>
              <p:cNvSpPr>
                <a:spLocks/>
              </p:cNvSpPr>
              <p:nvPr userDrawn="1"/>
            </p:nvSpPr>
            <p:spPr bwMode="hidden">
              <a:xfrm>
                <a:off x="0" y="24"/>
                <a:ext cx="5758" cy="30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0">
                    <a:moveTo>
                      <a:pt x="5740" y="0"/>
                    </a:moveTo>
                    <a:lnTo>
                      <a:pt x="0" y="0"/>
                    </a:lnTo>
                    <a:lnTo>
                      <a:pt x="0" y="30"/>
                    </a:lnTo>
                    <a:lnTo>
                      <a:pt x="5740" y="30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62487" name="Freeform 23"/>
              <p:cNvSpPr>
                <a:spLocks/>
              </p:cNvSpPr>
              <p:nvPr userDrawn="1"/>
            </p:nvSpPr>
            <p:spPr bwMode="hidden">
              <a:xfrm>
                <a:off x="0" y="186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62488" name="Freeform 24"/>
              <p:cNvSpPr>
                <a:spLocks/>
              </p:cNvSpPr>
              <p:nvPr userDrawn="1"/>
            </p:nvSpPr>
            <p:spPr bwMode="hidden">
              <a:xfrm>
                <a:off x="0" y="475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62489" name="Freeform 25"/>
              <p:cNvSpPr>
                <a:spLocks/>
              </p:cNvSpPr>
              <p:nvPr userDrawn="1"/>
            </p:nvSpPr>
            <p:spPr bwMode="hidden">
              <a:xfrm>
                <a:off x="0" y="337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62490" name="Freeform 26"/>
              <p:cNvSpPr>
                <a:spLocks/>
              </p:cNvSpPr>
              <p:nvPr userDrawn="1"/>
            </p:nvSpPr>
            <p:spPr bwMode="hidden">
              <a:xfrm>
                <a:off x="0" y="600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62491" name="Freeform 27"/>
              <p:cNvSpPr>
                <a:spLocks/>
              </p:cNvSpPr>
              <p:nvPr userDrawn="1"/>
            </p:nvSpPr>
            <p:spPr bwMode="hidden">
              <a:xfrm>
                <a:off x="0" y="727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62492" name="Freeform 28"/>
              <p:cNvSpPr>
                <a:spLocks/>
              </p:cNvSpPr>
              <p:nvPr userDrawn="1"/>
            </p:nvSpPr>
            <p:spPr bwMode="hidden">
              <a:xfrm>
                <a:off x="0" y="841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62493" name="Freeform 29"/>
              <p:cNvSpPr>
                <a:spLocks/>
              </p:cNvSpPr>
              <p:nvPr userDrawn="1"/>
            </p:nvSpPr>
            <p:spPr bwMode="hidden">
              <a:xfrm>
                <a:off x="0" y="943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grpSp>
            <p:nvGrpSpPr>
              <p:cNvPr id="1059" name="Group 30"/>
              <p:cNvGrpSpPr>
                <a:grpSpLocks/>
              </p:cNvGrpSpPr>
              <p:nvPr userDrawn="1"/>
            </p:nvGrpSpPr>
            <p:grpSpPr bwMode="auto">
              <a:xfrm>
                <a:off x="0" y="0"/>
                <a:ext cx="5758" cy="1045"/>
                <a:chOff x="0" y="0"/>
                <a:chExt cx="5758" cy="1045"/>
              </a:xfrm>
            </p:grpSpPr>
            <p:sp>
              <p:nvSpPr>
                <p:cNvPr id="62495" name="Freeform 31"/>
                <p:cNvSpPr>
                  <a:spLocks/>
                </p:cNvSpPr>
                <p:nvPr/>
              </p:nvSpPr>
              <p:spPr bwMode="hidden">
                <a:xfrm>
                  <a:off x="2849" y="0"/>
                  <a:ext cx="42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42" y="0"/>
                    </a:cxn>
                    <a:cxn ang="0">
                      <a:pos x="0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42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Arial" charset="0"/>
                  </a:endParaRPr>
                </a:p>
              </p:txBody>
            </p:sp>
            <p:sp>
              <p:nvSpPr>
                <p:cNvPr id="62496" name="Freeform 32"/>
                <p:cNvSpPr>
                  <a:spLocks/>
                </p:cNvSpPr>
                <p:nvPr/>
              </p:nvSpPr>
              <p:spPr bwMode="hidden">
                <a:xfrm>
                  <a:off x="2400" y="0"/>
                  <a:ext cx="155" cy="1045"/>
                </a:xfrm>
                <a:custGeom>
                  <a:avLst/>
                  <a:gdLst/>
                  <a:ahLst/>
                  <a:cxnLst>
                    <a:cxn ang="0">
                      <a:pos x="131" y="1043"/>
                    </a:cxn>
                    <a:cxn ang="0">
                      <a:pos x="155" y="1043"/>
                    </a:cxn>
                    <a:cxn ang="0">
                      <a:pos x="42" y="0"/>
                    </a:cxn>
                    <a:cxn ang="0">
                      <a:pos x="0" y="0"/>
                    </a:cxn>
                    <a:cxn ang="0">
                      <a:pos x="113" y="1043"/>
                    </a:cxn>
                    <a:cxn ang="0">
                      <a:pos x="131" y="1043"/>
                    </a:cxn>
                    <a:cxn ang="0">
                      <a:pos x="131" y="1043"/>
                    </a:cxn>
                  </a:cxnLst>
                  <a:rect l="0" t="0" r="r" b="b"/>
                  <a:pathLst>
                    <a:path w="155" h="1043">
                      <a:moveTo>
                        <a:pt x="131" y="1043"/>
                      </a:moveTo>
                      <a:lnTo>
                        <a:pt x="155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113" y="1043"/>
                      </a:lnTo>
                      <a:lnTo>
                        <a:pt x="131" y="1043"/>
                      </a:lnTo>
                      <a:lnTo>
                        <a:pt x="131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Arial" charset="0"/>
                  </a:endParaRPr>
                </a:p>
              </p:txBody>
            </p:sp>
            <p:sp>
              <p:nvSpPr>
                <p:cNvPr id="62497" name="Freeform 33"/>
                <p:cNvSpPr>
                  <a:spLocks/>
                </p:cNvSpPr>
                <p:nvPr/>
              </p:nvSpPr>
              <p:spPr bwMode="hidden">
                <a:xfrm>
                  <a:off x="1967" y="0"/>
                  <a:ext cx="240" cy="1045"/>
                </a:xfrm>
                <a:custGeom>
                  <a:avLst/>
                  <a:gdLst/>
                  <a:ahLst/>
                  <a:cxnLst>
                    <a:cxn ang="0">
                      <a:pos x="221" y="1043"/>
                    </a:cxn>
                    <a:cxn ang="0">
                      <a:pos x="239" y="1043"/>
                    </a:cxn>
                    <a:cxn ang="0">
                      <a:pos x="36" y="0"/>
                    </a:cxn>
                    <a:cxn ang="0">
                      <a:pos x="0" y="0"/>
                    </a:cxn>
                    <a:cxn ang="0">
                      <a:pos x="203" y="1043"/>
                    </a:cxn>
                    <a:cxn ang="0">
                      <a:pos x="221" y="1043"/>
                    </a:cxn>
                    <a:cxn ang="0">
                      <a:pos x="221" y="1043"/>
                    </a:cxn>
                  </a:cxnLst>
                  <a:rect l="0" t="0" r="r" b="b"/>
                  <a:pathLst>
                    <a:path w="239" h="1043">
                      <a:moveTo>
                        <a:pt x="221" y="1043"/>
                      </a:moveTo>
                      <a:lnTo>
                        <a:pt x="239" y="1043"/>
                      </a:lnTo>
                      <a:lnTo>
                        <a:pt x="36" y="0"/>
                      </a:lnTo>
                      <a:lnTo>
                        <a:pt x="0" y="0"/>
                      </a:lnTo>
                      <a:lnTo>
                        <a:pt x="203" y="1043"/>
                      </a:lnTo>
                      <a:lnTo>
                        <a:pt x="221" y="1043"/>
                      </a:lnTo>
                      <a:lnTo>
                        <a:pt x="221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Arial" charset="0"/>
                  </a:endParaRPr>
                </a:p>
              </p:txBody>
            </p:sp>
            <p:sp>
              <p:nvSpPr>
                <p:cNvPr id="62498" name="Freeform 34"/>
                <p:cNvSpPr>
                  <a:spLocks/>
                </p:cNvSpPr>
                <p:nvPr/>
              </p:nvSpPr>
              <p:spPr bwMode="hidden">
                <a:xfrm>
                  <a:off x="1554" y="0"/>
                  <a:ext cx="353" cy="1045"/>
                </a:xfrm>
                <a:custGeom>
                  <a:avLst/>
                  <a:gdLst/>
                  <a:ahLst/>
                  <a:cxnLst>
                    <a:cxn ang="0">
                      <a:pos x="334" y="1043"/>
                    </a:cxn>
                    <a:cxn ang="0">
                      <a:pos x="352" y="1043"/>
                    </a:cxn>
                    <a:cxn ang="0">
                      <a:pos x="41" y="0"/>
                    </a:cxn>
                    <a:cxn ang="0">
                      <a:pos x="0" y="0"/>
                    </a:cxn>
                    <a:cxn ang="0">
                      <a:pos x="311" y="1043"/>
                    </a:cxn>
                    <a:cxn ang="0">
                      <a:pos x="334" y="1043"/>
                    </a:cxn>
                    <a:cxn ang="0">
                      <a:pos x="334" y="1043"/>
                    </a:cxn>
                  </a:cxnLst>
                  <a:rect l="0" t="0" r="r" b="b"/>
                  <a:pathLst>
                    <a:path w="352" h="1043">
                      <a:moveTo>
                        <a:pt x="334" y="1043"/>
                      </a:moveTo>
                      <a:lnTo>
                        <a:pt x="352" y="1043"/>
                      </a:lnTo>
                      <a:lnTo>
                        <a:pt x="41" y="0"/>
                      </a:lnTo>
                      <a:lnTo>
                        <a:pt x="0" y="0"/>
                      </a:lnTo>
                      <a:lnTo>
                        <a:pt x="311" y="1043"/>
                      </a:lnTo>
                      <a:lnTo>
                        <a:pt x="334" y="1043"/>
                      </a:lnTo>
                      <a:lnTo>
                        <a:pt x="334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Arial" charset="0"/>
                  </a:endParaRPr>
                </a:p>
              </p:txBody>
            </p:sp>
            <p:sp>
              <p:nvSpPr>
                <p:cNvPr id="62499" name="Freeform 35"/>
                <p:cNvSpPr>
                  <a:spLocks/>
                </p:cNvSpPr>
                <p:nvPr/>
              </p:nvSpPr>
              <p:spPr bwMode="hidden">
                <a:xfrm>
                  <a:off x="1134" y="0"/>
                  <a:ext cx="450" cy="1045"/>
                </a:xfrm>
                <a:custGeom>
                  <a:avLst/>
                  <a:gdLst/>
                  <a:ahLst/>
                  <a:cxnLst>
                    <a:cxn ang="0">
                      <a:pos x="425" y="1043"/>
                    </a:cxn>
                    <a:cxn ang="0">
                      <a:pos x="449" y="1043"/>
                    </a:cxn>
                    <a:cxn ang="0">
                      <a:pos x="42" y="0"/>
                    </a:cxn>
                    <a:cxn ang="0">
                      <a:pos x="0" y="0"/>
                    </a:cxn>
                    <a:cxn ang="0">
                      <a:pos x="407" y="1043"/>
                    </a:cxn>
                    <a:cxn ang="0">
                      <a:pos x="425" y="1043"/>
                    </a:cxn>
                    <a:cxn ang="0">
                      <a:pos x="425" y="1043"/>
                    </a:cxn>
                  </a:cxnLst>
                  <a:rect l="0" t="0" r="r" b="b"/>
                  <a:pathLst>
                    <a:path w="449" h="1043">
                      <a:moveTo>
                        <a:pt x="425" y="1043"/>
                      </a:moveTo>
                      <a:lnTo>
                        <a:pt x="449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407" y="1043"/>
                      </a:lnTo>
                      <a:lnTo>
                        <a:pt x="425" y="1043"/>
                      </a:lnTo>
                      <a:lnTo>
                        <a:pt x="425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Arial" charset="0"/>
                  </a:endParaRPr>
                </a:p>
              </p:txBody>
            </p:sp>
            <p:sp>
              <p:nvSpPr>
                <p:cNvPr id="62500" name="Freeform 36"/>
                <p:cNvSpPr>
                  <a:spLocks/>
                </p:cNvSpPr>
                <p:nvPr/>
              </p:nvSpPr>
              <p:spPr bwMode="hidden">
                <a:xfrm>
                  <a:off x="714" y="0"/>
                  <a:ext cx="540" cy="1045"/>
                </a:xfrm>
                <a:custGeom>
                  <a:avLst/>
                  <a:gdLst/>
                  <a:ahLst/>
                  <a:cxnLst>
                    <a:cxn ang="0">
                      <a:pos x="520" y="1043"/>
                    </a:cxn>
                    <a:cxn ang="0">
                      <a:pos x="538" y="1043"/>
                    </a:cxn>
                    <a:cxn ang="0">
                      <a:pos x="41" y="0"/>
                    </a:cxn>
                    <a:cxn ang="0">
                      <a:pos x="0" y="0"/>
                    </a:cxn>
                    <a:cxn ang="0">
                      <a:pos x="496" y="1043"/>
                    </a:cxn>
                    <a:cxn ang="0">
                      <a:pos x="520" y="1043"/>
                    </a:cxn>
                    <a:cxn ang="0">
                      <a:pos x="520" y="1043"/>
                    </a:cxn>
                  </a:cxnLst>
                  <a:rect l="0" t="0" r="r" b="b"/>
                  <a:pathLst>
                    <a:path w="538" h="1043">
                      <a:moveTo>
                        <a:pt x="520" y="1043"/>
                      </a:moveTo>
                      <a:lnTo>
                        <a:pt x="538" y="1043"/>
                      </a:lnTo>
                      <a:lnTo>
                        <a:pt x="41" y="0"/>
                      </a:lnTo>
                      <a:lnTo>
                        <a:pt x="0" y="0"/>
                      </a:lnTo>
                      <a:lnTo>
                        <a:pt x="496" y="1043"/>
                      </a:lnTo>
                      <a:lnTo>
                        <a:pt x="520" y="1043"/>
                      </a:lnTo>
                      <a:lnTo>
                        <a:pt x="520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Arial" charset="0"/>
                  </a:endParaRPr>
                </a:p>
              </p:txBody>
            </p:sp>
            <p:sp>
              <p:nvSpPr>
                <p:cNvPr id="62501" name="Freeform 37"/>
                <p:cNvSpPr>
                  <a:spLocks/>
                </p:cNvSpPr>
                <p:nvPr/>
              </p:nvSpPr>
              <p:spPr bwMode="hidden">
                <a:xfrm>
                  <a:off x="306" y="0"/>
                  <a:ext cx="642" cy="1045"/>
                </a:xfrm>
                <a:custGeom>
                  <a:avLst/>
                  <a:gdLst/>
                  <a:ahLst/>
                  <a:cxnLst>
                    <a:cxn ang="0">
                      <a:pos x="622" y="1043"/>
                    </a:cxn>
                    <a:cxn ang="0">
                      <a:pos x="640" y="1043"/>
                    </a:cxn>
                    <a:cxn ang="0">
                      <a:pos x="48" y="0"/>
                    </a:cxn>
                    <a:cxn ang="0">
                      <a:pos x="0" y="0"/>
                    </a:cxn>
                    <a:cxn ang="0">
                      <a:pos x="598" y="1043"/>
                    </a:cxn>
                    <a:cxn ang="0">
                      <a:pos x="622" y="1043"/>
                    </a:cxn>
                    <a:cxn ang="0">
                      <a:pos x="622" y="1043"/>
                    </a:cxn>
                  </a:cxnLst>
                  <a:rect l="0" t="0" r="r" b="b"/>
                  <a:pathLst>
                    <a:path w="640" h="1043">
                      <a:moveTo>
                        <a:pt x="622" y="1043"/>
                      </a:moveTo>
                      <a:lnTo>
                        <a:pt x="640" y="1043"/>
                      </a:lnTo>
                      <a:lnTo>
                        <a:pt x="48" y="0"/>
                      </a:lnTo>
                      <a:lnTo>
                        <a:pt x="0" y="0"/>
                      </a:lnTo>
                      <a:lnTo>
                        <a:pt x="598" y="1043"/>
                      </a:lnTo>
                      <a:lnTo>
                        <a:pt x="622" y="1043"/>
                      </a:lnTo>
                      <a:lnTo>
                        <a:pt x="622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Arial" charset="0"/>
                  </a:endParaRPr>
                </a:p>
              </p:txBody>
            </p:sp>
            <p:sp>
              <p:nvSpPr>
                <p:cNvPr id="62502" name="Freeform 38"/>
                <p:cNvSpPr>
                  <a:spLocks/>
                </p:cNvSpPr>
                <p:nvPr/>
              </p:nvSpPr>
              <p:spPr bwMode="hidden">
                <a:xfrm>
                  <a:off x="0" y="108"/>
                  <a:ext cx="630" cy="937"/>
                </a:xfrm>
                <a:custGeom>
                  <a:avLst/>
                  <a:gdLst/>
                  <a:ahLst/>
                  <a:cxnLst>
                    <a:cxn ang="0">
                      <a:pos x="604" y="935"/>
                    </a:cxn>
                    <a:cxn ang="0">
                      <a:pos x="628" y="935"/>
                    </a:cxn>
                    <a:cxn ang="0">
                      <a:pos x="0" y="0"/>
                    </a:cxn>
                    <a:cxn ang="0">
                      <a:pos x="0" y="66"/>
                    </a:cxn>
                    <a:cxn ang="0">
                      <a:pos x="580" y="935"/>
                    </a:cxn>
                    <a:cxn ang="0">
                      <a:pos x="604" y="935"/>
                    </a:cxn>
                    <a:cxn ang="0">
                      <a:pos x="604" y="935"/>
                    </a:cxn>
                  </a:cxnLst>
                  <a:rect l="0" t="0" r="r" b="b"/>
                  <a:pathLst>
                    <a:path w="628" h="935">
                      <a:moveTo>
                        <a:pt x="604" y="935"/>
                      </a:moveTo>
                      <a:lnTo>
                        <a:pt x="628" y="935"/>
                      </a:lnTo>
                      <a:lnTo>
                        <a:pt x="0" y="0"/>
                      </a:lnTo>
                      <a:lnTo>
                        <a:pt x="0" y="66"/>
                      </a:lnTo>
                      <a:lnTo>
                        <a:pt x="580" y="935"/>
                      </a:lnTo>
                      <a:lnTo>
                        <a:pt x="604" y="935"/>
                      </a:lnTo>
                      <a:lnTo>
                        <a:pt x="604" y="935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Arial" charset="0"/>
                  </a:endParaRPr>
                </a:p>
              </p:txBody>
            </p:sp>
            <p:sp>
              <p:nvSpPr>
                <p:cNvPr id="62503" name="Freeform 39"/>
                <p:cNvSpPr>
                  <a:spLocks/>
                </p:cNvSpPr>
                <p:nvPr/>
              </p:nvSpPr>
              <p:spPr bwMode="hidden">
                <a:xfrm>
                  <a:off x="3191" y="0"/>
                  <a:ext cx="155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155" y="0"/>
                    </a:cxn>
                    <a:cxn ang="0">
                      <a:pos x="114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155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155" y="0"/>
                      </a:lnTo>
                      <a:lnTo>
                        <a:pt x="114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Arial" charset="0"/>
                  </a:endParaRPr>
                </a:p>
              </p:txBody>
            </p:sp>
            <p:sp>
              <p:nvSpPr>
                <p:cNvPr id="62504" name="Freeform 40"/>
                <p:cNvSpPr>
                  <a:spLocks/>
                </p:cNvSpPr>
                <p:nvPr/>
              </p:nvSpPr>
              <p:spPr bwMode="hidden">
                <a:xfrm>
                  <a:off x="3533" y="0"/>
                  <a:ext cx="240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36" y="1043"/>
                    </a:cxn>
                    <a:cxn ang="0">
                      <a:pos x="239" y="0"/>
                    </a:cxn>
                    <a:cxn ang="0">
                      <a:pos x="203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239" h="1043">
                      <a:moveTo>
                        <a:pt x="18" y="1043"/>
                      </a:moveTo>
                      <a:lnTo>
                        <a:pt x="36" y="1043"/>
                      </a:lnTo>
                      <a:lnTo>
                        <a:pt x="239" y="0"/>
                      </a:lnTo>
                      <a:lnTo>
                        <a:pt x="203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Arial" charset="0"/>
                  </a:endParaRPr>
                </a:p>
              </p:txBody>
            </p:sp>
            <p:sp>
              <p:nvSpPr>
                <p:cNvPr id="62505" name="Freeform 41"/>
                <p:cNvSpPr>
                  <a:spLocks/>
                </p:cNvSpPr>
                <p:nvPr/>
              </p:nvSpPr>
              <p:spPr bwMode="hidden">
                <a:xfrm>
                  <a:off x="3821" y="0"/>
                  <a:ext cx="359" cy="1045"/>
                </a:xfrm>
                <a:custGeom>
                  <a:avLst/>
                  <a:gdLst/>
                  <a:ahLst/>
                  <a:cxnLst>
                    <a:cxn ang="0">
                      <a:pos x="24" y="1043"/>
                    </a:cxn>
                    <a:cxn ang="0">
                      <a:pos x="42" y="1043"/>
                    </a:cxn>
                    <a:cxn ang="0">
                      <a:pos x="358" y="0"/>
                    </a:cxn>
                    <a:cxn ang="0">
                      <a:pos x="317" y="0"/>
                    </a:cxn>
                    <a:cxn ang="0">
                      <a:pos x="0" y="1043"/>
                    </a:cxn>
                    <a:cxn ang="0">
                      <a:pos x="24" y="1043"/>
                    </a:cxn>
                    <a:cxn ang="0">
                      <a:pos x="24" y="1043"/>
                    </a:cxn>
                  </a:cxnLst>
                  <a:rect l="0" t="0" r="r" b="b"/>
                  <a:pathLst>
                    <a:path w="358" h="1043">
                      <a:moveTo>
                        <a:pt x="24" y="1043"/>
                      </a:moveTo>
                      <a:lnTo>
                        <a:pt x="42" y="1043"/>
                      </a:lnTo>
                      <a:lnTo>
                        <a:pt x="358" y="0"/>
                      </a:lnTo>
                      <a:lnTo>
                        <a:pt x="317" y="0"/>
                      </a:lnTo>
                      <a:lnTo>
                        <a:pt x="0" y="1043"/>
                      </a:lnTo>
                      <a:lnTo>
                        <a:pt x="24" y="1043"/>
                      </a:lnTo>
                      <a:lnTo>
                        <a:pt x="24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Arial" charset="0"/>
                  </a:endParaRPr>
                </a:p>
              </p:txBody>
            </p:sp>
            <p:sp>
              <p:nvSpPr>
                <p:cNvPr id="62506" name="Freeform 42"/>
                <p:cNvSpPr>
                  <a:spLocks/>
                </p:cNvSpPr>
                <p:nvPr/>
              </p:nvSpPr>
              <p:spPr bwMode="hidden">
                <a:xfrm>
                  <a:off x="4139" y="0"/>
                  <a:ext cx="449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1" y="1043"/>
                    </a:cxn>
                    <a:cxn ang="0">
                      <a:pos x="448" y="0"/>
                    </a:cxn>
                    <a:cxn ang="0">
                      <a:pos x="406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448" h="1043">
                      <a:moveTo>
                        <a:pt x="18" y="1043"/>
                      </a:moveTo>
                      <a:lnTo>
                        <a:pt x="41" y="1043"/>
                      </a:lnTo>
                      <a:lnTo>
                        <a:pt x="448" y="0"/>
                      </a:lnTo>
                      <a:lnTo>
                        <a:pt x="406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Arial" charset="0"/>
                  </a:endParaRPr>
                </a:p>
              </p:txBody>
            </p:sp>
            <p:sp>
              <p:nvSpPr>
                <p:cNvPr id="62507" name="Freeform 43"/>
                <p:cNvSpPr>
                  <a:spLocks/>
                </p:cNvSpPr>
                <p:nvPr/>
              </p:nvSpPr>
              <p:spPr bwMode="hidden">
                <a:xfrm>
                  <a:off x="4480" y="0"/>
                  <a:ext cx="541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539" y="0"/>
                    </a:cxn>
                    <a:cxn ang="0">
                      <a:pos x="497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539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539" y="0"/>
                      </a:lnTo>
                      <a:lnTo>
                        <a:pt x="497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Arial" charset="0"/>
                  </a:endParaRPr>
                </a:p>
              </p:txBody>
            </p:sp>
            <p:sp>
              <p:nvSpPr>
                <p:cNvPr id="62508" name="Freeform 44"/>
                <p:cNvSpPr>
                  <a:spLocks/>
                </p:cNvSpPr>
                <p:nvPr/>
              </p:nvSpPr>
              <p:spPr bwMode="hidden">
                <a:xfrm>
                  <a:off x="4768" y="0"/>
                  <a:ext cx="642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640" y="0"/>
                    </a:cxn>
                    <a:cxn ang="0">
                      <a:pos x="592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640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640" y="0"/>
                      </a:lnTo>
                      <a:lnTo>
                        <a:pt x="592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Arial" charset="0"/>
                  </a:endParaRPr>
                </a:p>
              </p:txBody>
            </p:sp>
            <p:sp>
              <p:nvSpPr>
                <p:cNvPr id="62509" name="Freeform 45"/>
                <p:cNvSpPr>
                  <a:spLocks/>
                </p:cNvSpPr>
                <p:nvPr/>
              </p:nvSpPr>
              <p:spPr bwMode="hidden">
                <a:xfrm>
                  <a:off x="5086" y="48"/>
                  <a:ext cx="672" cy="997"/>
                </a:xfrm>
                <a:custGeom>
                  <a:avLst/>
                  <a:gdLst/>
                  <a:ahLst/>
                  <a:cxnLst>
                    <a:cxn ang="0">
                      <a:pos x="24" y="995"/>
                    </a:cxn>
                    <a:cxn ang="0">
                      <a:pos x="48" y="995"/>
                    </a:cxn>
                    <a:cxn ang="0">
                      <a:pos x="670" y="72"/>
                    </a:cxn>
                    <a:cxn ang="0">
                      <a:pos x="670" y="0"/>
                    </a:cxn>
                    <a:cxn ang="0">
                      <a:pos x="0" y="995"/>
                    </a:cxn>
                    <a:cxn ang="0">
                      <a:pos x="24" y="995"/>
                    </a:cxn>
                    <a:cxn ang="0">
                      <a:pos x="24" y="995"/>
                    </a:cxn>
                  </a:cxnLst>
                  <a:rect l="0" t="0" r="r" b="b"/>
                  <a:pathLst>
                    <a:path w="670" h="995">
                      <a:moveTo>
                        <a:pt x="24" y="995"/>
                      </a:moveTo>
                      <a:lnTo>
                        <a:pt x="48" y="995"/>
                      </a:lnTo>
                      <a:lnTo>
                        <a:pt x="670" y="72"/>
                      </a:lnTo>
                      <a:lnTo>
                        <a:pt x="670" y="0"/>
                      </a:lnTo>
                      <a:lnTo>
                        <a:pt x="0" y="995"/>
                      </a:lnTo>
                      <a:lnTo>
                        <a:pt x="24" y="995"/>
                      </a:lnTo>
                      <a:lnTo>
                        <a:pt x="24" y="995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Arial" charset="0"/>
                  </a:endParaRPr>
                </a:p>
              </p:txBody>
            </p:sp>
          </p:grpSp>
          <p:grpSp>
            <p:nvGrpSpPr>
              <p:cNvPr id="1060" name="Group 46"/>
              <p:cNvGrpSpPr>
                <a:grpSpLocks/>
              </p:cNvGrpSpPr>
              <p:nvPr userDrawn="1"/>
            </p:nvGrpSpPr>
            <p:grpSpPr bwMode="auto">
              <a:xfrm>
                <a:off x="0" y="558"/>
                <a:ext cx="5758" cy="487"/>
                <a:chOff x="0" y="558"/>
                <a:chExt cx="5758" cy="487"/>
              </a:xfrm>
            </p:grpSpPr>
            <p:sp>
              <p:nvSpPr>
                <p:cNvPr id="1079" name="Freeform 47"/>
                <p:cNvSpPr>
                  <a:spLocks/>
                </p:cNvSpPr>
                <p:nvPr/>
              </p:nvSpPr>
              <p:spPr bwMode="hidden">
                <a:xfrm>
                  <a:off x="0" y="618"/>
                  <a:ext cx="306" cy="427"/>
                </a:xfrm>
                <a:custGeom>
                  <a:avLst/>
                  <a:gdLst>
                    <a:gd name="T0" fmla="*/ 281 w 305"/>
                    <a:gd name="T1" fmla="*/ 426 h 426"/>
                    <a:gd name="T2" fmla="*/ 305 w 305"/>
                    <a:gd name="T3" fmla="*/ 426 h 426"/>
                    <a:gd name="T4" fmla="*/ 0 w 305"/>
                    <a:gd name="T5" fmla="*/ 0 h 426"/>
                    <a:gd name="T6" fmla="*/ 0 w 305"/>
                    <a:gd name="T7" fmla="*/ 66 h 426"/>
                    <a:gd name="T8" fmla="*/ 251 w 305"/>
                    <a:gd name="T9" fmla="*/ 426 h 426"/>
                    <a:gd name="T10" fmla="*/ 281 w 305"/>
                    <a:gd name="T11" fmla="*/ 426 h 426"/>
                    <a:gd name="T12" fmla="*/ 281 w 305"/>
                    <a:gd name="T13" fmla="*/ 426 h 42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5" h="426">
                      <a:moveTo>
                        <a:pt x="281" y="426"/>
                      </a:moveTo>
                      <a:lnTo>
                        <a:pt x="305" y="426"/>
                      </a:lnTo>
                      <a:lnTo>
                        <a:pt x="0" y="0"/>
                      </a:lnTo>
                      <a:lnTo>
                        <a:pt x="0" y="66"/>
                      </a:lnTo>
                      <a:lnTo>
                        <a:pt x="251" y="426"/>
                      </a:lnTo>
                      <a:lnTo>
                        <a:pt x="281" y="4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80" name="Freeform 48"/>
                <p:cNvSpPr>
                  <a:spLocks/>
                </p:cNvSpPr>
                <p:nvPr/>
              </p:nvSpPr>
              <p:spPr bwMode="hidden">
                <a:xfrm>
                  <a:off x="5410" y="558"/>
                  <a:ext cx="348" cy="487"/>
                </a:xfrm>
                <a:custGeom>
                  <a:avLst/>
                  <a:gdLst>
                    <a:gd name="T0" fmla="*/ 24 w 347"/>
                    <a:gd name="T1" fmla="*/ 486 h 486"/>
                    <a:gd name="T2" fmla="*/ 48 w 347"/>
                    <a:gd name="T3" fmla="*/ 486 h 486"/>
                    <a:gd name="T4" fmla="*/ 347 w 347"/>
                    <a:gd name="T5" fmla="*/ 72 h 486"/>
                    <a:gd name="T6" fmla="*/ 347 w 347"/>
                    <a:gd name="T7" fmla="*/ 0 h 486"/>
                    <a:gd name="T8" fmla="*/ 0 w 347"/>
                    <a:gd name="T9" fmla="*/ 486 h 486"/>
                    <a:gd name="T10" fmla="*/ 24 w 347"/>
                    <a:gd name="T11" fmla="*/ 486 h 486"/>
                    <a:gd name="T12" fmla="*/ 24 w 347"/>
                    <a:gd name="T13" fmla="*/ 486 h 48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47" h="486">
                      <a:moveTo>
                        <a:pt x="24" y="486"/>
                      </a:moveTo>
                      <a:lnTo>
                        <a:pt x="48" y="486"/>
                      </a:lnTo>
                      <a:lnTo>
                        <a:pt x="347" y="72"/>
                      </a:lnTo>
                      <a:lnTo>
                        <a:pt x="347" y="0"/>
                      </a:lnTo>
                      <a:lnTo>
                        <a:pt x="0" y="486"/>
                      </a:lnTo>
                      <a:lnTo>
                        <a:pt x="24" y="48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061" name="Group 49"/>
              <p:cNvGrpSpPr>
                <a:grpSpLocks/>
              </p:cNvGrpSpPr>
              <p:nvPr userDrawn="1"/>
            </p:nvGrpSpPr>
            <p:grpSpPr bwMode="auto">
              <a:xfrm>
                <a:off x="264" y="1039"/>
                <a:ext cx="5200" cy="3280"/>
                <a:chOff x="264" y="1039"/>
                <a:chExt cx="5200" cy="3280"/>
              </a:xfrm>
            </p:grpSpPr>
            <p:sp>
              <p:nvSpPr>
                <p:cNvPr id="62514" name="Freeform 50"/>
                <p:cNvSpPr>
                  <a:spLocks/>
                </p:cNvSpPr>
                <p:nvPr/>
              </p:nvSpPr>
              <p:spPr bwMode="hidden">
                <a:xfrm>
                  <a:off x="2849" y="1039"/>
                  <a:ext cx="42" cy="3280"/>
                </a:xfrm>
                <a:custGeom>
                  <a:avLst/>
                  <a:gdLst/>
                  <a:ahLst/>
                  <a:cxnLst>
                    <a:cxn ang="0">
                      <a:pos x="18" y="0"/>
                    </a:cxn>
                    <a:cxn ang="0">
                      <a:pos x="0" y="0"/>
                    </a:cxn>
                    <a:cxn ang="0">
                      <a:pos x="0" y="3273"/>
                    </a:cxn>
                    <a:cxn ang="0">
                      <a:pos x="42" y="3273"/>
                    </a:cxn>
                    <a:cxn ang="0">
                      <a:pos x="42" y="0"/>
                    </a:cxn>
                    <a:cxn ang="0">
                      <a:pos x="18" y="0"/>
                    </a:cxn>
                    <a:cxn ang="0">
                      <a:pos x="18" y="0"/>
                    </a:cxn>
                  </a:cxnLst>
                  <a:rect l="0" t="0" r="r" b="b"/>
                  <a:pathLst>
                    <a:path w="42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0" y="3273"/>
                      </a:lnTo>
                      <a:lnTo>
                        <a:pt x="42" y="3273"/>
                      </a:lnTo>
                      <a:lnTo>
                        <a:pt x="42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Arial" charset="0"/>
                  </a:endParaRPr>
                </a:p>
              </p:txBody>
            </p:sp>
            <p:sp>
              <p:nvSpPr>
                <p:cNvPr id="62515" name="Freeform 51"/>
                <p:cNvSpPr>
                  <a:spLocks/>
                </p:cNvSpPr>
                <p:nvPr/>
              </p:nvSpPr>
              <p:spPr bwMode="hidden">
                <a:xfrm>
                  <a:off x="2154" y="1039"/>
                  <a:ext cx="401" cy="3280"/>
                </a:xfrm>
                <a:custGeom>
                  <a:avLst/>
                  <a:gdLst/>
                  <a:ahLst/>
                  <a:cxnLst>
                    <a:cxn ang="0">
                      <a:pos x="376" y="0"/>
                    </a:cxn>
                    <a:cxn ang="0">
                      <a:pos x="358" y="0"/>
                    </a:cxn>
                    <a:cxn ang="0">
                      <a:pos x="0" y="3273"/>
                    </a:cxn>
                    <a:cxn ang="0">
                      <a:pos x="41" y="3273"/>
                    </a:cxn>
                    <a:cxn ang="0">
                      <a:pos x="400" y="0"/>
                    </a:cxn>
                    <a:cxn ang="0">
                      <a:pos x="376" y="0"/>
                    </a:cxn>
                    <a:cxn ang="0">
                      <a:pos x="376" y="0"/>
                    </a:cxn>
                  </a:cxnLst>
                  <a:rect l="0" t="0" r="r" b="b"/>
                  <a:pathLst>
                    <a:path w="400" h="3273">
                      <a:moveTo>
                        <a:pt x="376" y="0"/>
                      </a:moveTo>
                      <a:lnTo>
                        <a:pt x="358" y="0"/>
                      </a:lnTo>
                      <a:lnTo>
                        <a:pt x="0" y="3273"/>
                      </a:lnTo>
                      <a:lnTo>
                        <a:pt x="41" y="3273"/>
                      </a:lnTo>
                      <a:lnTo>
                        <a:pt x="400" y="0"/>
                      </a:lnTo>
                      <a:lnTo>
                        <a:pt x="376" y="0"/>
                      </a:lnTo>
                      <a:lnTo>
                        <a:pt x="376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Arial" charset="0"/>
                  </a:endParaRPr>
                </a:p>
              </p:txBody>
            </p:sp>
            <p:sp>
              <p:nvSpPr>
                <p:cNvPr id="62516" name="Freeform 52"/>
                <p:cNvSpPr>
                  <a:spLocks/>
                </p:cNvSpPr>
                <p:nvPr/>
              </p:nvSpPr>
              <p:spPr bwMode="hidden">
                <a:xfrm>
                  <a:off x="1530" y="1039"/>
                  <a:ext cx="677" cy="3280"/>
                </a:xfrm>
                <a:custGeom>
                  <a:avLst/>
                  <a:gdLst/>
                  <a:ahLst/>
                  <a:cxnLst>
                    <a:cxn ang="0">
                      <a:pos x="657" y="0"/>
                    </a:cxn>
                    <a:cxn ang="0">
                      <a:pos x="639" y="0"/>
                    </a:cxn>
                    <a:cxn ang="0">
                      <a:pos x="0" y="3273"/>
                    </a:cxn>
                    <a:cxn ang="0">
                      <a:pos x="42" y="3273"/>
                    </a:cxn>
                    <a:cxn ang="0">
                      <a:pos x="675" y="0"/>
                    </a:cxn>
                    <a:cxn ang="0">
                      <a:pos x="657" y="0"/>
                    </a:cxn>
                    <a:cxn ang="0">
                      <a:pos x="657" y="0"/>
                    </a:cxn>
                  </a:cxnLst>
                  <a:rect l="0" t="0" r="r" b="b"/>
                  <a:pathLst>
                    <a:path w="675" h="3273">
                      <a:moveTo>
                        <a:pt x="657" y="0"/>
                      </a:moveTo>
                      <a:lnTo>
                        <a:pt x="639" y="0"/>
                      </a:lnTo>
                      <a:lnTo>
                        <a:pt x="0" y="3273"/>
                      </a:lnTo>
                      <a:lnTo>
                        <a:pt x="42" y="3273"/>
                      </a:lnTo>
                      <a:lnTo>
                        <a:pt x="675" y="0"/>
                      </a:lnTo>
                      <a:lnTo>
                        <a:pt x="657" y="0"/>
                      </a:lnTo>
                      <a:lnTo>
                        <a:pt x="657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Arial" charset="0"/>
                  </a:endParaRPr>
                </a:p>
              </p:txBody>
            </p:sp>
            <p:sp>
              <p:nvSpPr>
                <p:cNvPr id="62517" name="Freeform 53"/>
                <p:cNvSpPr>
                  <a:spLocks/>
                </p:cNvSpPr>
                <p:nvPr/>
              </p:nvSpPr>
              <p:spPr bwMode="hidden">
                <a:xfrm>
                  <a:off x="876" y="1039"/>
                  <a:ext cx="1031" cy="3280"/>
                </a:xfrm>
                <a:custGeom>
                  <a:avLst/>
                  <a:gdLst/>
                  <a:ahLst/>
                  <a:cxnLst>
                    <a:cxn ang="0">
                      <a:pos x="1013" y="0"/>
                    </a:cxn>
                    <a:cxn ang="0">
                      <a:pos x="990" y="0"/>
                    </a:cxn>
                    <a:cxn ang="0">
                      <a:pos x="0" y="3280"/>
                    </a:cxn>
                    <a:cxn ang="0">
                      <a:pos x="42" y="3280"/>
                    </a:cxn>
                    <a:cxn ang="0">
                      <a:pos x="1031" y="4"/>
                    </a:cxn>
                    <a:cxn ang="0">
                      <a:pos x="1013" y="0"/>
                    </a:cxn>
                    <a:cxn ang="0">
                      <a:pos x="1013" y="0"/>
                    </a:cxn>
                  </a:cxnLst>
                  <a:rect l="0" t="0" r="r" b="b"/>
                  <a:pathLst>
                    <a:path w="1031" h="3280">
                      <a:moveTo>
                        <a:pt x="1013" y="0"/>
                      </a:moveTo>
                      <a:lnTo>
                        <a:pt x="990" y="0"/>
                      </a:lnTo>
                      <a:lnTo>
                        <a:pt x="0" y="3280"/>
                      </a:lnTo>
                      <a:lnTo>
                        <a:pt x="42" y="3280"/>
                      </a:lnTo>
                      <a:lnTo>
                        <a:pt x="1031" y="4"/>
                      </a:lnTo>
                      <a:lnTo>
                        <a:pt x="1013" y="0"/>
                      </a:lnTo>
                      <a:lnTo>
                        <a:pt x="1013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Arial" charset="0"/>
                  </a:endParaRPr>
                </a:p>
              </p:txBody>
            </p:sp>
            <p:sp>
              <p:nvSpPr>
                <p:cNvPr id="62518" name="Freeform 54"/>
                <p:cNvSpPr>
                  <a:spLocks/>
                </p:cNvSpPr>
                <p:nvPr/>
              </p:nvSpPr>
              <p:spPr bwMode="hidden">
                <a:xfrm>
                  <a:off x="264" y="1039"/>
                  <a:ext cx="1319" cy="3280"/>
                </a:xfrm>
                <a:custGeom>
                  <a:avLst/>
                  <a:gdLst/>
                  <a:ahLst/>
                  <a:cxnLst>
                    <a:cxn ang="0">
                      <a:pos x="1296" y="0"/>
                    </a:cxn>
                    <a:cxn ang="0">
                      <a:pos x="1278" y="0"/>
                    </a:cxn>
                    <a:cxn ang="0">
                      <a:pos x="0" y="3280"/>
                    </a:cxn>
                    <a:cxn ang="0">
                      <a:pos x="42" y="3280"/>
                    </a:cxn>
                    <a:cxn ang="0">
                      <a:pos x="1319" y="5"/>
                    </a:cxn>
                    <a:cxn ang="0">
                      <a:pos x="1296" y="0"/>
                    </a:cxn>
                    <a:cxn ang="0">
                      <a:pos x="1296" y="0"/>
                    </a:cxn>
                  </a:cxnLst>
                  <a:rect l="0" t="0" r="r" b="b"/>
                  <a:pathLst>
                    <a:path w="1319" h="3280">
                      <a:moveTo>
                        <a:pt x="1296" y="0"/>
                      </a:moveTo>
                      <a:lnTo>
                        <a:pt x="1278" y="0"/>
                      </a:lnTo>
                      <a:lnTo>
                        <a:pt x="0" y="3280"/>
                      </a:lnTo>
                      <a:lnTo>
                        <a:pt x="42" y="3280"/>
                      </a:lnTo>
                      <a:lnTo>
                        <a:pt x="1319" y="5"/>
                      </a:lnTo>
                      <a:lnTo>
                        <a:pt x="1296" y="0"/>
                      </a:lnTo>
                      <a:lnTo>
                        <a:pt x="1296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Arial" charset="0"/>
                  </a:endParaRPr>
                </a:p>
              </p:txBody>
            </p:sp>
            <p:sp>
              <p:nvSpPr>
                <p:cNvPr id="62519" name="Freeform 55"/>
                <p:cNvSpPr>
                  <a:spLocks/>
                </p:cNvSpPr>
                <p:nvPr/>
              </p:nvSpPr>
              <p:spPr bwMode="hidden">
                <a:xfrm>
                  <a:off x="3191" y="1039"/>
                  <a:ext cx="402" cy="3280"/>
                </a:xfrm>
                <a:custGeom>
                  <a:avLst/>
                  <a:gdLst/>
                  <a:ahLst/>
                  <a:cxnLst>
                    <a:cxn ang="0">
                      <a:pos x="18" y="0"/>
                    </a:cxn>
                    <a:cxn ang="0">
                      <a:pos x="0" y="0"/>
                    </a:cxn>
                    <a:cxn ang="0">
                      <a:pos x="359" y="3273"/>
                    </a:cxn>
                    <a:cxn ang="0">
                      <a:pos x="401" y="3273"/>
                    </a:cxn>
                    <a:cxn ang="0">
                      <a:pos x="42" y="0"/>
                    </a:cxn>
                    <a:cxn ang="0">
                      <a:pos x="18" y="0"/>
                    </a:cxn>
                    <a:cxn ang="0">
                      <a:pos x="18" y="0"/>
                    </a:cxn>
                  </a:cxnLst>
                  <a:rect l="0" t="0" r="r" b="b"/>
                  <a:pathLst>
                    <a:path w="401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359" y="3273"/>
                      </a:lnTo>
                      <a:lnTo>
                        <a:pt x="401" y="3273"/>
                      </a:lnTo>
                      <a:lnTo>
                        <a:pt x="42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Arial" charset="0"/>
                  </a:endParaRPr>
                </a:p>
              </p:txBody>
            </p:sp>
            <p:sp>
              <p:nvSpPr>
                <p:cNvPr id="62520" name="Freeform 56"/>
                <p:cNvSpPr>
                  <a:spLocks/>
                </p:cNvSpPr>
                <p:nvPr/>
              </p:nvSpPr>
              <p:spPr bwMode="hidden">
                <a:xfrm>
                  <a:off x="3533" y="1039"/>
                  <a:ext cx="677" cy="3280"/>
                </a:xfrm>
                <a:custGeom>
                  <a:avLst/>
                  <a:gdLst/>
                  <a:ahLst/>
                  <a:cxnLst>
                    <a:cxn ang="0">
                      <a:pos x="18" y="0"/>
                    </a:cxn>
                    <a:cxn ang="0">
                      <a:pos x="0" y="0"/>
                    </a:cxn>
                    <a:cxn ang="0">
                      <a:pos x="640" y="3273"/>
                    </a:cxn>
                    <a:cxn ang="0">
                      <a:pos x="675" y="3273"/>
                    </a:cxn>
                    <a:cxn ang="0">
                      <a:pos x="36" y="0"/>
                    </a:cxn>
                    <a:cxn ang="0">
                      <a:pos x="18" y="0"/>
                    </a:cxn>
                    <a:cxn ang="0">
                      <a:pos x="18" y="0"/>
                    </a:cxn>
                  </a:cxnLst>
                  <a:rect l="0" t="0" r="r" b="b"/>
                  <a:pathLst>
                    <a:path w="675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640" y="3273"/>
                      </a:lnTo>
                      <a:lnTo>
                        <a:pt x="675" y="3273"/>
                      </a:lnTo>
                      <a:lnTo>
                        <a:pt x="36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Arial" charset="0"/>
                  </a:endParaRPr>
                </a:p>
              </p:txBody>
            </p:sp>
            <p:sp>
              <p:nvSpPr>
                <p:cNvPr id="62521" name="Freeform 57"/>
                <p:cNvSpPr>
                  <a:spLocks/>
                </p:cNvSpPr>
                <p:nvPr/>
              </p:nvSpPr>
              <p:spPr bwMode="hidden">
                <a:xfrm>
                  <a:off x="3822" y="1039"/>
                  <a:ext cx="1036" cy="3280"/>
                </a:xfrm>
                <a:custGeom>
                  <a:avLst/>
                  <a:gdLst/>
                  <a:ahLst/>
                  <a:cxnLst>
                    <a:cxn ang="0">
                      <a:pos x="23" y="0"/>
                    </a:cxn>
                    <a:cxn ang="0">
                      <a:pos x="0" y="5"/>
                    </a:cxn>
                    <a:cxn ang="0">
                      <a:pos x="994" y="3280"/>
                    </a:cxn>
                    <a:cxn ang="0">
                      <a:pos x="1036" y="3280"/>
                    </a:cxn>
                    <a:cxn ang="0">
                      <a:pos x="41" y="0"/>
                    </a:cxn>
                    <a:cxn ang="0">
                      <a:pos x="23" y="0"/>
                    </a:cxn>
                    <a:cxn ang="0">
                      <a:pos x="23" y="0"/>
                    </a:cxn>
                  </a:cxnLst>
                  <a:rect l="0" t="0" r="r" b="b"/>
                  <a:pathLst>
                    <a:path w="1036" h="3280">
                      <a:moveTo>
                        <a:pt x="23" y="0"/>
                      </a:moveTo>
                      <a:lnTo>
                        <a:pt x="0" y="5"/>
                      </a:lnTo>
                      <a:lnTo>
                        <a:pt x="994" y="3280"/>
                      </a:lnTo>
                      <a:lnTo>
                        <a:pt x="1036" y="3280"/>
                      </a:lnTo>
                      <a:lnTo>
                        <a:pt x="41" y="0"/>
                      </a:lnTo>
                      <a:lnTo>
                        <a:pt x="23" y="0"/>
                      </a:lnTo>
                      <a:lnTo>
                        <a:pt x="23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Arial" charset="0"/>
                  </a:endParaRPr>
                </a:p>
              </p:txBody>
            </p:sp>
            <p:sp>
              <p:nvSpPr>
                <p:cNvPr id="62522" name="Freeform 58"/>
                <p:cNvSpPr>
                  <a:spLocks/>
                </p:cNvSpPr>
                <p:nvPr/>
              </p:nvSpPr>
              <p:spPr bwMode="hidden">
                <a:xfrm>
                  <a:off x="4137" y="1039"/>
                  <a:ext cx="1327" cy="3280"/>
                </a:xfrm>
                <a:custGeom>
                  <a:avLst/>
                  <a:gdLst/>
                  <a:ahLst/>
                  <a:cxnLst>
                    <a:cxn ang="0">
                      <a:pos x="20" y="0"/>
                    </a:cxn>
                    <a:cxn ang="0">
                      <a:pos x="0" y="7"/>
                    </a:cxn>
                    <a:cxn ang="0">
                      <a:pos x="1285" y="3280"/>
                    </a:cxn>
                    <a:cxn ang="0">
                      <a:pos x="1327" y="3280"/>
                    </a:cxn>
                    <a:cxn ang="0">
                      <a:pos x="43" y="0"/>
                    </a:cxn>
                    <a:cxn ang="0">
                      <a:pos x="20" y="0"/>
                    </a:cxn>
                    <a:cxn ang="0">
                      <a:pos x="20" y="0"/>
                    </a:cxn>
                  </a:cxnLst>
                  <a:rect l="0" t="0" r="r" b="b"/>
                  <a:pathLst>
                    <a:path w="1327" h="3280">
                      <a:moveTo>
                        <a:pt x="20" y="0"/>
                      </a:moveTo>
                      <a:lnTo>
                        <a:pt x="0" y="7"/>
                      </a:lnTo>
                      <a:lnTo>
                        <a:pt x="1285" y="3280"/>
                      </a:lnTo>
                      <a:lnTo>
                        <a:pt x="1327" y="3280"/>
                      </a:lnTo>
                      <a:lnTo>
                        <a:pt x="43" y="0"/>
                      </a:lnTo>
                      <a:lnTo>
                        <a:pt x="20" y="0"/>
                      </a:lnTo>
                      <a:lnTo>
                        <a:pt x="20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Arial" charset="0"/>
                  </a:endParaRPr>
                </a:p>
              </p:txBody>
            </p:sp>
          </p:grpSp>
          <p:sp>
            <p:nvSpPr>
              <p:cNvPr id="62523" name="Freeform 59"/>
              <p:cNvSpPr>
                <a:spLocks/>
              </p:cNvSpPr>
              <p:nvPr userDrawn="1"/>
            </p:nvSpPr>
            <p:spPr bwMode="hidden">
              <a:xfrm>
                <a:off x="0" y="1039"/>
                <a:ext cx="1254" cy="2632"/>
              </a:xfrm>
              <a:custGeom>
                <a:avLst/>
                <a:gdLst/>
                <a:ahLst/>
                <a:cxnLst>
                  <a:cxn ang="0">
                    <a:pos x="1236" y="0"/>
                  </a:cxn>
                  <a:cxn ang="0">
                    <a:pos x="1212" y="0"/>
                  </a:cxn>
                  <a:cxn ang="0">
                    <a:pos x="0" y="2542"/>
                  </a:cxn>
                  <a:cxn ang="0">
                    <a:pos x="0" y="2632"/>
                  </a:cxn>
                  <a:cxn ang="0">
                    <a:pos x="1254" y="7"/>
                  </a:cxn>
                  <a:cxn ang="0">
                    <a:pos x="1236" y="0"/>
                  </a:cxn>
                  <a:cxn ang="0">
                    <a:pos x="1236" y="0"/>
                  </a:cxn>
                </a:cxnLst>
                <a:rect l="0" t="0" r="r" b="b"/>
                <a:pathLst>
                  <a:path w="1254" h="2632">
                    <a:moveTo>
                      <a:pt x="1236" y="0"/>
                    </a:moveTo>
                    <a:lnTo>
                      <a:pt x="1212" y="0"/>
                    </a:lnTo>
                    <a:lnTo>
                      <a:pt x="0" y="2542"/>
                    </a:lnTo>
                    <a:lnTo>
                      <a:pt x="0" y="2632"/>
                    </a:lnTo>
                    <a:lnTo>
                      <a:pt x="1254" y="7"/>
                    </a:lnTo>
                    <a:lnTo>
                      <a:pt x="1236" y="0"/>
                    </a:lnTo>
                    <a:lnTo>
                      <a:pt x="123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6980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1063" name="Freeform 60"/>
              <p:cNvSpPr>
                <a:spLocks/>
              </p:cNvSpPr>
              <p:nvPr userDrawn="1"/>
            </p:nvSpPr>
            <p:spPr bwMode="hidden">
              <a:xfrm>
                <a:off x="0" y="1039"/>
                <a:ext cx="948" cy="1676"/>
              </a:xfrm>
              <a:custGeom>
                <a:avLst/>
                <a:gdLst>
                  <a:gd name="T0" fmla="*/ 930 w 948"/>
                  <a:gd name="T1" fmla="*/ 0 h 1676"/>
                  <a:gd name="T2" fmla="*/ 906 w 948"/>
                  <a:gd name="T3" fmla="*/ 0 h 1676"/>
                  <a:gd name="T4" fmla="*/ 0 w 948"/>
                  <a:gd name="T5" fmla="*/ 1593 h 1676"/>
                  <a:gd name="T6" fmla="*/ 0 w 948"/>
                  <a:gd name="T7" fmla="*/ 1676 h 1676"/>
                  <a:gd name="T8" fmla="*/ 948 w 948"/>
                  <a:gd name="T9" fmla="*/ 5 h 1676"/>
                  <a:gd name="T10" fmla="*/ 930 w 948"/>
                  <a:gd name="T11" fmla="*/ 0 h 1676"/>
                  <a:gd name="T12" fmla="*/ 930 w 948"/>
                  <a:gd name="T13" fmla="*/ 0 h 167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948" h="1676">
                    <a:moveTo>
                      <a:pt x="930" y="0"/>
                    </a:moveTo>
                    <a:lnTo>
                      <a:pt x="906" y="0"/>
                    </a:lnTo>
                    <a:lnTo>
                      <a:pt x="0" y="1593"/>
                    </a:lnTo>
                    <a:lnTo>
                      <a:pt x="0" y="1676"/>
                    </a:lnTo>
                    <a:lnTo>
                      <a:pt x="948" y="5"/>
                    </a:lnTo>
                    <a:lnTo>
                      <a:pt x="93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4" name="Freeform 61"/>
              <p:cNvSpPr>
                <a:spLocks/>
              </p:cNvSpPr>
              <p:nvPr userDrawn="1"/>
            </p:nvSpPr>
            <p:spPr bwMode="hidden">
              <a:xfrm>
                <a:off x="0" y="1039"/>
                <a:ext cx="629" cy="937"/>
              </a:xfrm>
              <a:custGeom>
                <a:avLst/>
                <a:gdLst>
                  <a:gd name="T0" fmla="*/ 606 w 629"/>
                  <a:gd name="T1" fmla="*/ 0 h 937"/>
                  <a:gd name="T2" fmla="*/ 582 w 629"/>
                  <a:gd name="T3" fmla="*/ 0 h 937"/>
                  <a:gd name="T4" fmla="*/ 0 w 629"/>
                  <a:gd name="T5" fmla="*/ 871 h 937"/>
                  <a:gd name="T6" fmla="*/ 0 w 629"/>
                  <a:gd name="T7" fmla="*/ 937 h 937"/>
                  <a:gd name="T8" fmla="*/ 629 w 629"/>
                  <a:gd name="T9" fmla="*/ 4 h 937"/>
                  <a:gd name="T10" fmla="*/ 606 w 629"/>
                  <a:gd name="T11" fmla="*/ 0 h 937"/>
                  <a:gd name="T12" fmla="*/ 606 w 629"/>
                  <a:gd name="T13" fmla="*/ 0 h 93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29" h="937">
                    <a:moveTo>
                      <a:pt x="606" y="0"/>
                    </a:moveTo>
                    <a:lnTo>
                      <a:pt x="582" y="0"/>
                    </a:lnTo>
                    <a:lnTo>
                      <a:pt x="0" y="871"/>
                    </a:lnTo>
                    <a:lnTo>
                      <a:pt x="0" y="937"/>
                    </a:lnTo>
                    <a:lnTo>
                      <a:pt x="629" y="4"/>
                    </a:lnTo>
                    <a:lnTo>
                      <a:pt x="60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5" name="Freeform 62"/>
              <p:cNvSpPr>
                <a:spLocks/>
              </p:cNvSpPr>
              <p:nvPr userDrawn="1"/>
            </p:nvSpPr>
            <p:spPr bwMode="hidden">
              <a:xfrm>
                <a:off x="0" y="1039"/>
                <a:ext cx="305" cy="427"/>
              </a:xfrm>
              <a:custGeom>
                <a:avLst/>
                <a:gdLst>
                  <a:gd name="T0" fmla="*/ 282 w 305"/>
                  <a:gd name="T1" fmla="*/ 0 h 427"/>
                  <a:gd name="T2" fmla="*/ 252 w 305"/>
                  <a:gd name="T3" fmla="*/ 0 h 427"/>
                  <a:gd name="T4" fmla="*/ 0 w 305"/>
                  <a:gd name="T5" fmla="*/ 361 h 427"/>
                  <a:gd name="T6" fmla="*/ 0 w 305"/>
                  <a:gd name="T7" fmla="*/ 427 h 427"/>
                  <a:gd name="T8" fmla="*/ 305 w 305"/>
                  <a:gd name="T9" fmla="*/ 5 h 427"/>
                  <a:gd name="T10" fmla="*/ 282 w 305"/>
                  <a:gd name="T11" fmla="*/ 0 h 427"/>
                  <a:gd name="T12" fmla="*/ 282 w 305"/>
                  <a:gd name="T13" fmla="*/ 0 h 42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5" h="427">
                    <a:moveTo>
                      <a:pt x="282" y="0"/>
                    </a:moveTo>
                    <a:lnTo>
                      <a:pt x="252" y="0"/>
                    </a:lnTo>
                    <a:lnTo>
                      <a:pt x="0" y="361"/>
                    </a:lnTo>
                    <a:lnTo>
                      <a:pt x="0" y="427"/>
                    </a:lnTo>
                    <a:lnTo>
                      <a:pt x="305" y="5"/>
                    </a:lnTo>
                    <a:lnTo>
                      <a:pt x="282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527" name="Freeform 63"/>
              <p:cNvSpPr>
                <a:spLocks/>
              </p:cNvSpPr>
              <p:nvPr userDrawn="1"/>
            </p:nvSpPr>
            <p:spPr bwMode="hidden">
              <a:xfrm>
                <a:off x="4481" y="1039"/>
                <a:ext cx="1277" cy="2686"/>
              </a:xfrm>
              <a:custGeom>
                <a:avLst/>
                <a:gdLst/>
                <a:ahLst/>
                <a:cxnLst>
                  <a:cxn ang="0">
                    <a:pos x="41" y="0"/>
                  </a:cxn>
                  <a:cxn ang="0">
                    <a:pos x="17" y="0"/>
                  </a:cxn>
                  <a:cxn ang="0">
                    <a:pos x="0" y="4"/>
                  </a:cxn>
                  <a:cxn ang="0">
                    <a:pos x="1277" y="2686"/>
                  </a:cxn>
                  <a:cxn ang="0">
                    <a:pos x="1277" y="2596"/>
                  </a:cxn>
                  <a:cxn ang="0">
                    <a:pos x="41" y="0"/>
                  </a:cxn>
                  <a:cxn ang="0">
                    <a:pos x="41" y="0"/>
                  </a:cxn>
                </a:cxnLst>
                <a:rect l="0" t="0" r="r" b="b"/>
                <a:pathLst>
                  <a:path w="1277" h="2686">
                    <a:moveTo>
                      <a:pt x="41" y="0"/>
                    </a:moveTo>
                    <a:lnTo>
                      <a:pt x="17" y="0"/>
                    </a:lnTo>
                    <a:lnTo>
                      <a:pt x="0" y="4"/>
                    </a:lnTo>
                    <a:lnTo>
                      <a:pt x="1277" y="2686"/>
                    </a:lnTo>
                    <a:lnTo>
                      <a:pt x="1277" y="2596"/>
                    </a:lnTo>
                    <a:lnTo>
                      <a:pt x="41" y="0"/>
                    </a:lnTo>
                    <a:lnTo>
                      <a:pt x="4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6980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1067" name="Freeform 64"/>
              <p:cNvSpPr>
                <a:spLocks/>
              </p:cNvSpPr>
              <p:nvPr userDrawn="1"/>
            </p:nvSpPr>
            <p:spPr bwMode="hidden">
              <a:xfrm>
                <a:off x="4770" y="1039"/>
                <a:ext cx="988" cy="1730"/>
              </a:xfrm>
              <a:custGeom>
                <a:avLst/>
                <a:gdLst>
                  <a:gd name="T0" fmla="*/ 16 w 988"/>
                  <a:gd name="T1" fmla="*/ 0 h 1730"/>
                  <a:gd name="T2" fmla="*/ 0 w 988"/>
                  <a:gd name="T3" fmla="*/ 7 h 1730"/>
                  <a:gd name="T4" fmla="*/ 988 w 988"/>
                  <a:gd name="T5" fmla="*/ 1730 h 1730"/>
                  <a:gd name="T6" fmla="*/ 988 w 988"/>
                  <a:gd name="T7" fmla="*/ 1653 h 1730"/>
                  <a:gd name="T8" fmla="*/ 40 w 988"/>
                  <a:gd name="T9" fmla="*/ 0 h 1730"/>
                  <a:gd name="T10" fmla="*/ 16 w 988"/>
                  <a:gd name="T11" fmla="*/ 0 h 1730"/>
                  <a:gd name="T12" fmla="*/ 16 w 988"/>
                  <a:gd name="T13" fmla="*/ 0 h 173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988" h="1730">
                    <a:moveTo>
                      <a:pt x="16" y="0"/>
                    </a:moveTo>
                    <a:lnTo>
                      <a:pt x="0" y="7"/>
                    </a:lnTo>
                    <a:lnTo>
                      <a:pt x="988" y="1730"/>
                    </a:lnTo>
                    <a:lnTo>
                      <a:pt x="988" y="1653"/>
                    </a:lnTo>
                    <a:lnTo>
                      <a:pt x="40" y="0"/>
                    </a:lnTo>
                    <a:lnTo>
                      <a:pt x="1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8" name="Freeform 65"/>
              <p:cNvSpPr>
                <a:spLocks/>
              </p:cNvSpPr>
              <p:nvPr userDrawn="1"/>
            </p:nvSpPr>
            <p:spPr bwMode="hidden">
              <a:xfrm>
                <a:off x="5088" y="1039"/>
                <a:ext cx="670" cy="997"/>
              </a:xfrm>
              <a:custGeom>
                <a:avLst/>
                <a:gdLst>
                  <a:gd name="T0" fmla="*/ 22 w 670"/>
                  <a:gd name="T1" fmla="*/ 0 h 997"/>
                  <a:gd name="T2" fmla="*/ 0 w 670"/>
                  <a:gd name="T3" fmla="*/ 4 h 997"/>
                  <a:gd name="T4" fmla="*/ 670 w 670"/>
                  <a:gd name="T5" fmla="*/ 997 h 997"/>
                  <a:gd name="T6" fmla="*/ 670 w 670"/>
                  <a:gd name="T7" fmla="*/ 925 h 997"/>
                  <a:gd name="T8" fmla="*/ 46 w 670"/>
                  <a:gd name="T9" fmla="*/ 0 h 997"/>
                  <a:gd name="T10" fmla="*/ 22 w 670"/>
                  <a:gd name="T11" fmla="*/ 0 h 997"/>
                  <a:gd name="T12" fmla="*/ 22 w 670"/>
                  <a:gd name="T13" fmla="*/ 0 h 99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70" h="997">
                    <a:moveTo>
                      <a:pt x="22" y="0"/>
                    </a:moveTo>
                    <a:lnTo>
                      <a:pt x="0" y="4"/>
                    </a:lnTo>
                    <a:lnTo>
                      <a:pt x="670" y="997"/>
                    </a:lnTo>
                    <a:lnTo>
                      <a:pt x="670" y="925"/>
                    </a:lnTo>
                    <a:lnTo>
                      <a:pt x="46" y="0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9" name="Freeform 66"/>
              <p:cNvSpPr>
                <a:spLocks/>
              </p:cNvSpPr>
              <p:nvPr userDrawn="1"/>
            </p:nvSpPr>
            <p:spPr bwMode="hidden">
              <a:xfrm>
                <a:off x="5412" y="1039"/>
                <a:ext cx="346" cy="487"/>
              </a:xfrm>
              <a:custGeom>
                <a:avLst/>
                <a:gdLst>
                  <a:gd name="T0" fmla="*/ 22 w 346"/>
                  <a:gd name="T1" fmla="*/ 0 h 487"/>
                  <a:gd name="T2" fmla="*/ 0 w 346"/>
                  <a:gd name="T3" fmla="*/ 7 h 487"/>
                  <a:gd name="T4" fmla="*/ 346 w 346"/>
                  <a:gd name="T5" fmla="*/ 487 h 487"/>
                  <a:gd name="T6" fmla="*/ 346 w 346"/>
                  <a:gd name="T7" fmla="*/ 415 h 487"/>
                  <a:gd name="T8" fmla="*/ 46 w 346"/>
                  <a:gd name="T9" fmla="*/ 0 h 487"/>
                  <a:gd name="T10" fmla="*/ 22 w 346"/>
                  <a:gd name="T11" fmla="*/ 0 h 487"/>
                  <a:gd name="T12" fmla="*/ 22 w 346"/>
                  <a:gd name="T13" fmla="*/ 0 h 48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46" h="487">
                    <a:moveTo>
                      <a:pt x="22" y="0"/>
                    </a:moveTo>
                    <a:lnTo>
                      <a:pt x="0" y="7"/>
                    </a:lnTo>
                    <a:lnTo>
                      <a:pt x="346" y="487"/>
                    </a:lnTo>
                    <a:lnTo>
                      <a:pt x="346" y="415"/>
                    </a:lnTo>
                    <a:lnTo>
                      <a:pt x="46" y="0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62531" name="Rectangle 67"/>
          <p:cNvSpPr>
            <a:spLocks noGrp="1" noChangeArrowheads="1"/>
          </p:cNvSpPr>
          <p:nvPr>
            <p:ph type="title"/>
          </p:nvPr>
        </p:nvSpPr>
        <p:spPr bwMode="auto">
          <a:xfrm>
            <a:off x="455613" y="273050"/>
            <a:ext cx="82264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2532" name="Rectangle 6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5613" y="624205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2533" name="Rectangle 6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2050"/>
            <a:ext cx="2895600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2534" name="Rectangle 7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205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F2300028-B8D7-4CC0-907F-DB3DDB3AB91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2535" name="Rectangle 7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5613" y="1598613"/>
            <a:ext cx="8226425" cy="4497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11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anose="05000000000000000000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anose="05000000000000000000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anose="05000000000000000000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fld id="{8AF75DBC-24D3-4245-A7FF-5CCB42B34B35}" type="slidenum">
              <a:rPr lang="en-US" altLang="en-US" smtClean="0"/>
              <a:pPr>
                <a:defRPr/>
              </a:pPr>
              <a:t>1</a:t>
            </a:fld>
            <a:endParaRPr lang="en-US" altLang="en-US" smtClean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800" dirty="0" smtClean="0"/>
              <a:t>008. Social Learning Theory, Political Power and Civil Society</a:t>
            </a:r>
          </a:p>
        </p:txBody>
      </p:sp>
      <p:sp>
        <p:nvSpPr>
          <p:cNvPr id="7" name="Subtitle 6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fld id="{2B181D20-5F81-4B34-AF9D-2CDE5A921F4A}" type="slidenum">
              <a:rPr lang="en-US" altLang="en-US" smtClean="0"/>
              <a:pPr>
                <a:defRPr/>
              </a:pPr>
              <a:t>2</a:t>
            </a:fld>
            <a:endParaRPr lang="en-US" altLang="en-US" smtClean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Social Learning Theory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229600" cy="4114800"/>
          </a:xfrm>
        </p:spPr>
        <p:txBody>
          <a:bodyPr/>
          <a:lstStyle/>
          <a:p>
            <a:pPr algn="just" eaLnBrk="1" hangingPunct="1">
              <a:defRPr/>
            </a:pPr>
            <a:r>
              <a:rPr lang="en-US" altLang="ja-JP" sz="2800" dirty="0" smtClean="0">
                <a:ea typeface="ＭＳ Ｐゴシック" charset="-128"/>
              </a:rPr>
              <a:t>The perception about the </a:t>
            </a:r>
            <a:r>
              <a:rPr lang="en-US" altLang="ja-JP" sz="2800" b="1" dirty="0" smtClean="0">
                <a:solidFill>
                  <a:schemeClr val="accent1"/>
                </a:solidFill>
                <a:ea typeface="ＭＳ Ｐゴシック" charset="-128"/>
              </a:rPr>
              <a:t>importance of social capital</a:t>
            </a:r>
            <a:r>
              <a:rPr lang="en-US" altLang="ja-JP" sz="2800" dirty="0" smtClean="0">
                <a:ea typeface="ＭＳ Ｐゴシック" charset="-128"/>
              </a:rPr>
              <a:t> in the planning community especially of the practitioners, did exist but their perceptions are </a:t>
            </a:r>
            <a:r>
              <a:rPr lang="en-US" altLang="ja-JP" sz="2800" b="1" dirty="0" smtClean="0">
                <a:solidFill>
                  <a:schemeClr val="accent1"/>
                </a:solidFill>
                <a:ea typeface="ＭＳ Ｐゴシック" charset="-128"/>
              </a:rPr>
              <a:t>confused with social learning</a:t>
            </a:r>
            <a:r>
              <a:rPr lang="en-US" altLang="ja-JP" sz="2800" dirty="0" smtClean="0">
                <a:ea typeface="ＭＳ Ｐゴシック" charset="-128"/>
              </a:rPr>
              <a:t>. </a:t>
            </a:r>
          </a:p>
          <a:p>
            <a:pPr algn="just" eaLnBrk="1" hangingPunct="1">
              <a:defRPr/>
            </a:pPr>
            <a:endParaRPr lang="en-US" altLang="ja-JP" sz="2800" dirty="0" smtClean="0">
              <a:ea typeface="ＭＳ Ｐゴシック" charset="-128"/>
            </a:endParaRPr>
          </a:p>
          <a:p>
            <a:pPr algn="just" eaLnBrk="1" hangingPunct="1">
              <a:defRPr/>
            </a:pPr>
            <a:r>
              <a:rPr lang="en-US" altLang="ja-JP" sz="2800" dirty="0" smtClean="0">
                <a:ea typeface="ＭＳ Ｐゴシック" charset="-128"/>
              </a:rPr>
              <a:t>The core </a:t>
            </a:r>
            <a:r>
              <a:rPr lang="en-US" altLang="ja-JP" sz="2800" dirty="0" smtClean="0">
                <a:solidFill>
                  <a:srgbClr val="00FF00"/>
                </a:solidFill>
                <a:ea typeface="ＭＳ Ｐゴシック" charset="-128"/>
              </a:rPr>
              <a:t>theory of social learning</a:t>
            </a:r>
            <a:r>
              <a:rPr lang="en-US" altLang="ja-JP" sz="2800" dirty="0" smtClean="0">
                <a:ea typeface="ＭＳ Ｐゴシック" charset="-128"/>
              </a:rPr>
              <a:t> was developed by the industrial psychologist, typically Argyris and Schon (1974), certainly recognized the </a:t>
            </a:r>
            <a:r>
              <a:rPr lang="en-US" altLang="ja-JP" sz="2800" b="1" dirty="0" smtClean="0">
                <a:solidFill>
                  <a:srgbClr val="00FF00"/>
                </a:solidFill>
                <a:ea typeface="ＭＳ Ｐゴシック" charset="-128"/>
              </a:rPr>
              <a:t>trust and rapport</a:t>
            </a:r>
            <a:r>
              <a:rPr lang="en-US" altLang="ja-JP" sz="2800" dirty="0" smtClean="0">
                <a:solidFill>
                  <a:srgbClr val="00FF00"/>
                </a:solidFill>
                <a:ea typeface="ＭＳ Ｐゴシック" charset="-128"/>
              </a:rPr>
              <a:t> (social links, relationship) is the </a:t>
            </a:r>
            <a:r>
              <a:rPr lang="en-US" altLang="ja-JP" sz="2800" b="1" dirty="0" smtClean="0">
                <a:solidFill>
                  <a:srgbClr val="00FF00"/>
                </a:solidFill>
                <a:ea typeface="ＭＳ Ｐゴシック" charset="-128"/>
              </a:rPr>
              <a:t>precondition</a:t>
            </a:r>
            <a:r>
              <a:rPr lang="en-US" altLang="ja-JP" sz="2800" dirty="0" smtClean="0">
                <a:solidFill>
                  <a:srgbClr val="00FF00"/>
                </a:solidFill>
                <a:ea typeface="ＭＳ Ｐゴシック" charset="-128"/>
              </a:rPr>
              <a:t> of group, collaborative learning, and </a:t>
            </a:r>
            <a:r>
              <a:rPr lang="en-US" altLang="ja-JP" sz="2800" b="1" dirty="0" smtClean="0">
                <a:solidFill>
                  <a:srgbClr val="00FF00"/>
                </a:solidFill>
                <a:ea typeface="ＭＳ Ｐゴシック" charset="-128"/>
              </a:rPr>
              <a:t>problem solving</a:t>
            </a:r>
            <a:r>
              <a:rPr lang="en-US" altLang="ja-JP" sz="2800" dirty="0" smtClean="0">
                <a:solidFill>
                  <a:srgbClr val="00FF00"/>
                </a:solidFill>
                <a:ea typeface="ＭＳ Ｐゴシック" charset="-128"/>
              </a:rPr>
              <a:t>.</a:t>
            </a:r>
            <a:r>
              <a:rPr lang="en-US" altLang="ja-JP" sz="2800" dirty="0" smtClean="0">
                <a:ea typeface="ＭＳ Ｐゴシック" charset="-128"/>
              </a:rPr>
              <a:t>  </a:t>
            </a:r>
            <a:endParaRPr lang="en-US" sz="2800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fld id="{7A3CAF57-7477-47CD-8A46-7C9D28B8047E}" type="slidenum">
              <a:rPr lang="en-US" altLang="en-US" smtClean="0"/>
              <a:pPr>
                <a:defRPr/>
              </a:pPr>
              <a:t>3</a:t>
            </a:fld>
            <a:endParaRPr lang="en-US" altLang="en-US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5613" y="381000"/>
            <a:ext cx="8226425" cy="5715000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  <a:defRPr/>
            </a:pPr>
            <a:r>
              <a:rPr lang="en-US" altLang="ja-JP" sz="2800" dirty="0" smtClean="0">
                <a:ea typeface="ＭＳ Ｐゴシック" charset="-128"/>
              </a:rPr>
              <a:t>To develop </a:t>
            </a:r>
            <a:r>
              <a:rPr lang="en-US" altLang="ja-JP" sz="2800" b="1" dirty="0" smtClean="0">
                <a:solidFill>
                  <a:srgbClr val="00FF00"/>
                </a:solidFill>
                <a:ea typeface="ＭＳ Ｐゴシック" charset="-128"/>
              </a:rPr>
              <a:t>collaborative culture</a:t>
            </a:r>
            <a:r>
              <a:rPr lang="en-US" altLang="ja-JP" sz="2800" dirty="0" smtClean="0">
                <a:ea typeface="ＭＳ Ｐゴシック" charset="-128"/>
              </a:rPr>
              <a:t> is perceived as the </a:t>
            </a:r>
            <a:r>
              <a:rPr lang="en-US" altLang="ja-JP" sz="2800" dirty="0" smtClean="0">
                <a:solidFill>
                  <a:srgbClr val="00FF00"/>
                </a:solidFill>
                <a:ea typeface="ＭＳ Ｐゴシック" charset="-128"/>
              </a:rPr>
              <a:t>important purpose of </a:t>
            </a:r>
            <a:r>
              <a:rPr lang="en-US" altLang="ja-JP" sz="2800" b="1" dirty="0" smtClean="0">
                <a:solidFill>
                  <a:srgbClr val="00FF00"/>
                </a:solidFill>
                <a:ea typeface="ＭＳ Ｐゴシック" charset="-128"/>
              </a:rPr>
              <a:t>social learning</a:t>
            </a:r>
            <a:r>
              <a:rPr lang="en-US" altLang="ja-JP" sz="2800" dirty="0" smtClean="0">
                <a:ea typeface="ＭＳ Ｐゴシック" charset="-128"/>
              </a:rPr>
              <a:t>. </a:t>
            </a:r>
          </a:p>
          <a:p>
            <a:pPr algn="just" eaLnBrk="1" hangingPunct="1">
              <a:lnSpc>
                <a:spcPct val="80000"/>
              </a:lnSpc>
              <a:defRPr/>
            </a:pPr>
            <a:endParaRPr lang="en-US" altLang="ja-JP" sz="2800" dirty="0" smtClean="0">
              <a:ea typeface="ＭＳ Ｐゴシック" charset="-128"/>
            </a:endParaRPr>
          </a:p>
          <a:p>
            <a:pPr algn="just" eaLnBrk="1" hangingPunct="1">
              <a:lnSpc>
                <a:spcPct val="80000"/>
              </a:lnSpc>
              <a:defRPr/>
            </a:pPr>
            <a:r>
              <a:rPr lang="en-US" altLang="ja-JP" sz="2800" dirty="0" smtClean="0">
                <a:ea typeface="ＭＳ Ｐゴシック" charset="-128"/>
              </a:rPr>
              <a:t>Social learning theory is based on </a:t>
            </a:r>
            <a:r>
              <a:rPr lang="en-US" altLang="ja-JP" sz="2800" b="1" dirty="0" smtClean="0">
                <a:solidFill>
                  <a:srgbClr val="00FF00"/>
                </a:solidFill>
                <a:ea typeface="ＭＳ Ｐゴシック" charset="-128"/>
              </a:rPr>
              <a:t>learning from actions</a:t>
            </a:r>
            <a:r>
              <a:rPr lang="en-US" altLang="ja-JP" sz="2800" dirty="0" smtClean="0">
                <a:solidFill>
                  <a:srgbClr val="00FF00"/>
                </a:solidFill>
                <a:ea typeface="ＭＳ Ｐゴシック" charset="-128"/>
              </a:rPr>
              <a:t> for the betterment of all</a:t>
            </a:r>
            <a:r>
              <a:rPr lang="en-US" altLang="ja-JP" sz="2800" dirty="0" smtClean="0">
                <a:ea typeface="ＭＳ Ｐゴシック" charset="-128"/>
              </a:rPr>
              <a:t>. </a:t>
            </a:r>
          </a:p>
          <a:p>
            <a:pPr algn="just" eaLnBrk="1" hangingPunct="1">
              <a:lnSpc>
                <a:spcPct val="80000"/>
              </a:lnSpc>
              <a:defRPr/>
            </a:pPr>
            <a:endParaRPr lang="en-US" altLang="ja-JP" sz="2800" dirty="0" smtClean="0">
              <a:ea typeface="ＭＳ Ｐゴシック" charset="-128"/>
            </a:endParaRPr>
          </a:p>
          <a:p>
            <a:pPr algn="just" eaLnBrk="1" hangingPunct="1">
              <a:lnSpc>
                <a:spcPct val="80000"/>
              </a:lnSpc>
              <a:defRPr/>
            </a:pPr>
            <a:r>
              <a:rPr lang="en-US" altLang="ja-JP" sz="2800" dirty="0" smtClean="0">
                <a:ea typeface="ＭＳ Ｐゴシック" charset="-128"/>
              </a:rPr>
              <a:t>It advocates </a:t>
            </a:r>
            <a:r>
              <a:rPr lang="en-US" altLang="ja-JP" sz="2800" b="1" dirty="0" smtClean="0">
                <a:solidFill>
                  <a:srgbClr val="00FF00"/>
                </a:solidFill>
                <a:ea typeface="ＭＳ Ｐゴシック" charset="-128"/>
              </a:rPr>
              <a:t>participatory action research</a:t>
            </a:r>
            <a:r>
              <a:rPr lang="en-US" altLang="ja-JP" sz="2800" dirty="0" smtClean="0">
                <a:ea typeface="ＭＳ Ｐゴシック" charset="-128"/>
              </a:rPr>
              <a:t> and </a:t>
            </a:r>
            <a:r>
              <a:rPr lang="en-US" altLang="ja-JP" sz="2800" b="1" dirty="0" smtClean="0">
                <a:solidFill>
                  <a:srgbClr val="00FF00"/>
                </a:solidFill>
                <a:ea typeface="ＭＳ Ｐゴシック" charset="-128"/>
              </a:rPr>
              <a:t>experimental learning</a:t>
            </a:r>
            <a:r>
              <a:rPr lang="en-US" altLang="ja-JP" sz="2800" dirty="0" smtClean="0">
                <a:ea typeface="ＭＳ Ｐゴシック" charset="-128"/>
              </a:rPr>
              <a:t>, based on the idea that the </a:t>
            </a:r>
            <a:r>
              <a:rPr lang="en-US" altLang="ja-JP" sz="2800" b="1" dirty="0" smtClean="0">
                <a:solidFill>
                  <a:srgbClr val="00FF00"/>
                </a:solidFill>
                <a:ea typeface="ＭＳ Ｐゴシック" charset="-128"/>
              </a:rPr>
              <a:t>individual has an innate wisdom</a:t>
            </a:r>
            <a:r>
              <a:rPr lang="en-US" altLang="ja-JP" sz="2800" dirty="0" smtClean="0">
                <a:ea typeface="ＭＳ Ｐゴシック" charset="-128"/>
              </a:rPr>
              <a:t> that can be tapped if limiting beliefs are discarded (</a:t>
            </a:r>
            <a:r>
              <a:rPr lang="en-US" altLang="ja-JP" sz="2800" dirty="0" err="1" smtClean="0">
                <a:ea typeface="ＭＳ Ｐゴシック" charset="-128"/>
              </a:rPr>
              <a:t>Friedmann</a:t>
            </a:r>
            <a:r>
              <a:rPr lang="en-US" altLang="ja-JP" sz="2800" dirty="0" smtClean="0">
                <a:ea typeface="ＭＳ Ｐゴシック" charset="-128"/>
              </a:rPr>
              <a:t>, 1987). </a:t>
            </a:r>
          </a:p>
          <a:p>
            <a:pPr algn="just" eaLnBrk="1" hangingPunct="1">
              <a:lnSpc>
                <a:spcPct val="80000"/>
              </a:lnSpc>
              <a:defRPr/>
            </a:pPr>
            <a:endParaRPr lang="en-US" altLang="ja-JP" sz="2800" dirty="0" smtClean="0">
              <a:ea typeface="ＭＳ Ｐゴシック" charset="-128"/>
            </a:endParaRPr>
          </a:p>
          <a:p>
            <a:pPr algn="just" eaLnBrk="1" hangingPunct="1">
              <a:lnSpc>
                <a:spcPct val="80000"/>
              </a:lnSpc>
              <a:defRPr/>
            </a:pPr>
            <a:r>
              <a:rPr lang="en-US" altLang="ja-JP" sz="2800" dirty="0" smtClean="0">
                <a:ea typeface="ＭＳ Ｐゴシック" charset="-128"/>
              </a:rPr>
              <a:t>In social learning, an </a:t>
            </a:r>
            <a:r>
              <a:rPr lang="en-US" altLang="ja-JP" sz="2800" b="1" dirty="0" smtClean="0">
                <a:solidFill>
                  <a:srgbClr val="00FF00"/>
                </a:solidFill>
                <a:ea typeface="ＭＳ Ｐゴシック" charset="-128"/>
              </a:rPr>
              <a:t>informal task oriented action group</a:t>
            </a:r>
            <a:r>
              <a:rPr lang="en-US" altLang="ja-JP" sz="2800" dirty="0" smtClean="0">
                <a:ea typeface="ＭＳ Ｐゴシック" charset="-128"/>
              </a:rPr>
              <a:t> or team </a:t>
            </a:r>
            <a:r>
              <a:rPr lang="en-US" altLang="ja-JP" sz="2800" b="1" dirty="0" smtClean="0">
                <a:solidFill>
                  <a:srgbClr val="00FF00"/>
                </a:solidFill>
                <a:ea typeface="ＭＳ Ｐゴシック" charset="-128"/>
              </a:rPr>
              <a:t>learns from its own practice</a:t>
            </a:r>
            <a:r>
              <a:rPr lang="en-US" altLang="ja-JP" sz="2800" dirty="0" smtClean="0">
                <a:ea typeface="ＭＳ Ｐゴシック" charset="-128"/>
              </a:rPr>
              <a:t> through reflection and dialogue. </a:t>
            </a:r>
            <a:endParaRPr lang="en-US" sz="2800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fld id="{D09D5E43-F1D3-47F0-A528-2F7AF5F55DBA}" type="slidenum">
              <a:rPr lang="en-US" altLang="en-US" smtClean="0"/>
              <a:pPr>
                <a:defRPr/>
              </a:pPr>
              <a:t>4</a:t>
            </a:fld>
            <a:endParaRPr lang="en-US" altLang="en-US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73100"/>
            <a:ext cx="8226425" cy="5791200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  <a:defRPr/>
            </a:pPr>
            <a:r>
              <a:rPr lang="en-US" altLang="ja-JP" sz="2800" b="1" dirty="0" smtClean="0">
                <a:ea typeface="ＭＳ Ｐゴシック" charset="-128"/>
              </a:rPr>
              <a:t>Social learning</a:t>
            </a:r>
            <a:r>
              <a:rPr lang="en-US" altLang="ja-JP" sz="2800" dirty="0" smtClean="0">
                <a:ea typeface="ＭＳ Ｐゴシック" charset="-128"/>
              </a:rPr>
              <a:t> may involve a </a:t>
            </a:r>
            <a:r>
              <a:rPr lang="en-US" altLang="ja-JP" sz="2800" b="1" dirty="0" smtClean="0">
                <a:solidFill>
                  <a:srgbClr val="00FF00"/>
                </a:solidFill>
                <a:ea typeface="ＭＳ Ｐゴシック" charset="-128"/>
              </a:rPr>
              <a:t>professional change agent</a:t>
            </a:r>
            <a:r>
              <a:rPr lang="en-US" altLang="ja-JP" sz="2800" dirty="0" smtClean="0">
                <a:ea typeface="ＭＳ Ｐゴシック" charset="-128"/>
              </a:rPr>
              <a:t> or facilitator who encourages, guides and assists the process. </a:t>
            </a:r>
          </a:p>
          <a:p>
            <a:pPr algn="just" eaLnBrk="1" hangingPunct="1">
              <a:lnSpc>
                <a:spcPct val="80000"/>
              </a:lnSpc>
              <a:defRPr/>
            </a:pPr>
            <a:endParaRPr lang="en-US" altLang="ja-JP" sz="2800" dirty="0" smtClean="0">
              <a:ea typeface="ＭＳ Ｐゴシック" charset="-128"/>
            </a:endParaRPr>
          </a:p>
          <a:p>
            <a:pPr algn="just" eaLnBrk="1" hangingPunct="1">
              <a:lnSpc>
                <a:spcPct val="80000"/>
              </a:lnSpc>
              <a:defRPr/>
            </a:pPr>
            <a:r>
              <a:rPr lang="en-US" altLang="ja-JP" sz="2800" dirty="0" smtClean="0">
                <a:ea typeface="ＭＳ Ｐゴシック" charset="-128"/>
              </a:rPr>
              <a:t>Wilson (1997) mentions that an </a:t>
            </a:r>
            <a:r>
              <a:rPr lang="en-US" altLang="ja-JP" sz="2800" dirty="0" smtClean="0">
                <a:solidFill>
                  <a:srgbClr val="00FF00"/>
                </a:solidFill>
                <a:ea typeface="ＭＳ Ｐゴシック" charset="-128"/>
              </a:rPr>
              <a:t>effective learning process allows the group to learn far more than how to adjust its tactics to solve a problem</a:t>
            </a:r>
            <a:r>
              <a:rPr lang="en-US" altLang="ja-JP" sz="2800" dirty="0" smtClean="0">
                <a:ea typeface="ＭＳ Ｐゴシック" charset="-128"/>
              </a:rPr>
              <a:t>. </a:t>
            </a:r>
          </a:p>
          <a:p>
            <a:pPr algn="just" eaLnBrk="1" hangingPunct="1">
              <a:lnSpc>
                <a:spcPct val="80000"/>
              </a:lnSpc>
              <a:defRPr/>
            </a:pPr>
            <a:endParaRPr lang="en-US" altLang="ja-JP" sz="2800" dirty="0" smtClean="0">
              <a:ea typeface="ＭＳ Ｐゴシック" charset="-128"/>
            </a:endParaRPr>
          </a:p>
          <a:p>
            <a:pPr algn="just" eaLnBrk="1" hangingPunct="1">
              <a:lnSpc>
                <a:spcPct val="80000"/>
              </a:lnSpc>
              <a:defRPr/>
            </a:pPr>
            <a:r>
              <a:rPr lang="en-US" altLang="ja-JP" sz="2800" dirty="0" smtClean="0">
                <a:solidFill>
                  <a:srgbClr val="00FF00"/>
                </a:solidFill>
                <a:ea typeface="ＭＳ Ｐゴシック" charset="-128"/>
              </a:rPr>
              <a:t>It can change</a:t>
            </a:r>
            <a:r>
              <a:rPr lang="en-US" altLang="ja-JP" sz="2800" dirty="0" smtClean="0">
                <a:ea typeface="ＭＳ Ｐゴシック" charset="-128"/>
              </a:rPr>
              <a:t> the group members’ </a:t>
            </a:r>
            <a:r>
              <a:rPr lang="en-US" altLang="ja-JP" sz="2800" dirty="0" smtClean="0">
                <a:solidFill>
                  <a:srgbClr val="00FF00"/>
                </a:solidFill>
                <a:ea typeface="ＭＳ Ｐゴシック" charset="-128"/>
              </a:rPr>
              <a:t>theories of reality, values and beliefs</a:t>
            </a:r>
            <a:r>
              <a:rPr lang="en-US" altLang="ja-JP" sz="2800" dirty="0" smtClean="0">
                <a:ea typeface="ＭＳ Ｐゴシック" charset="-128"/>
              </a:rPr>
              <a:t> that can lead to </a:t>
            </a:r>
            <a:r>
              <a:rPr lang="en-US" altLang="ja-JP" sz="2800" b="1" dirty="0" smtClean="0">
                <a:solidFill>
                  <a:srgbClr val="00FF00"/>
                </a:solidFill>
                <a:ea typeface="ＭＳ Ｐゴシック" charset="-128"/>
              </a:rPr>
              <a:t>individual inner transformation</a:t>
            </a:r>
            <a:r>
              <a:rPr lang="en-US" altLang="ja-JP" sz="2800" dirty="0" smtClean="0">
                <a:ea typeface="ＭＳ Ｐゴシック" charset="-128"/>
              </a:rPr>
              <a:t> in </a:t>
            </a:r>
            <a:r>
              <a:rPr lang="en-US" altLang="ja-JP" sz="2800" dirty="0" smtClean="0">
                <a:solidFill>
                  <a:srgbClr val="00FF00"/>
                </a:solidFill>
                <a:ea typeface="ＭＳ Ｐゴシック" charset="-128"/>
              </a:rPr>
              <a:t>self-image </a:t>
            </a:r>
            <a:r>
              <a:rPr lang="en-US" altLang="ja-JP" sz="2800" dirty="0" smtClean="0">
                <a:ea typeface="ＭＳ Ｐゴシック" charset="-128"/>
              </a:rPr>
              <a:t>and </a:t>
            </a:r>
            <a:r>
              <a:rPr lang="en-US" altLang="ja-JP" sz="2800" dirty="0" smtClean="0">
                <a:solidFill>
                  <a:srgbClr val="00FF00"/>
                </a:solidFill>
                <a:ea typeface="ＭＳ Ｐゴシック" charset="-128"/>
              </a:rPr>
              <a:t>ways of seeing and relating to others</a:t>
            </a:r>
            <a:r>
              <a:rPr lang="en-US" altLang="ja-JP" sz="2800" dirty="0" smtClean="0">
                <a:ea typeface="ＭＳ Ｐゴシック" charset="-128"/>
              </a:rPr>
              <a:t> (Argyris and Schon, 1978). 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2800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fld id="{CCCB87D7-17C3-46B1-A702-07D5C4AC5C38}" type="slidenum">
              <a:rPr lang="en-US" altLang="en-US" smtClean="0"/>
              <a:pPr>
                <a:defRPr/>
              </a:pPr>
              <a:t>5</a:t>
            </a:fld>
            <a:endParaRPr lang="en-US" altLang="en-US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382000" cy="5257800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defRPr/>
            </a:pPr>
            <a:r>
              <a:rPr lang="en-US" altLang="ja-JP" sz="2800" b="1" dirty="0" smtClean="0">
                <a:solidFill>
                  <a:srgbClr val="00FF00"/>
                </a:solidFill>
                <a:ea typeface="ＭＳ Ｐゴシック" charset="-128"/>
              </a:rPr>
              <a:t>Trustful relationship</a:t>
            </a:r>
            <a:r>
              <a:rPr lang="en-US" altLang="ja-JP" sz="2800" dirty="0" smtClean="0">
                <a:ea typeface="ＭＳ Ｐゴシック" charset="-128"/>
              </a:rPr>
              <a:t> is a condition of </a:t>
            </a:r>
            <a:r>
              <a:rPr lang="en-US" altLang="ja-JP" sz="2800" dirty="0" smtClean="0">
                <a:solidFill>
                  <a:srgbClr val="00FF00"/>
                </a:solidFill>
                <a:ea typeface="ＭＳ Ｐゴシック" charset="-128"/>
              </a:rPr>
              <a:t>successful collaboration</a:t>
            </a:r>
            <a:r>
              <a:rPr lang="en-US" altLang="ja-JP" sz="2800" dirty="0" smtClean="0">
                <a:ea typeface="ＭＳ Ｐゴシック" charset="-128"/>
              </a:rPr>
              <a:t> and it is an </a:t>
            </a:r>
            <a:r>
              <a:rPr lang="en-US" altLang="ja-JP" sz="2800" dirty="0" smtClean="0">
                <a:solidFill>
                  <a:srgbClr val="00FF00"/>
                </a:solidFill>
                <a:ea typeface="ＭＳ Ｐゴシック" charset="-128"/>
              </a:rPr>
              <a:t>outcome of collaborative problem solving</a:t>
            </a:r>
            <a:r>
              <a:rPr lang="en-US" altLang="ja-JP" sz="2800" dirty="0" smtClean="0">
                <a:ea typeface="ＭＳ Ｐゴシック" charset="-128"/>
              </a:rPr>
              <a:t> at the same time. </a:t>
            </a:r>
          </a:p>
          <a:p>
            <a:pPr algn="just" eaLnBrk="1" hangingPunct="1">
              <a:lnSpc>
                <a:spcPct val="90000"/>
              </a:lnSpc>
              <a:defRPr/>
            </a:pPr>
            <a:endParaRPr lang="en-US" altLang="ja-JP" sz="2800" dirty="0" smtClean="0">
              <a:ea typeface="ＭＳ Ｐゴシック" charset="-128"/>
            </a:endParaRPr>
          </a:p>
          <a:p>
            <a:pPr algn="just" eaLnBrk="1" hangingPunct="1">
              <a:lnSpc>
                <a:spcPct val="90000"/>
              </a:lnSpc>
              <a:defRPr/>
            </a:pPr>
            <a:r>
              <a:rPr lang="en-US" altLang="ja-JP" sz="2800" dirty="0" smtClean="0">
                <a:ea typeface="ＭＳ Ｐゴシック" charset="-128"/>
              </a:rPr>
              <a:t>But this approach would not work in </a:t>
            </a:r>
            <a:r>
              <a:rPr lang="en-US" altLang="ja-JP" sz="2800" b="1" dirty="0" smtClean="0">
                <a:solidFill>
                  <a:srgbClr val="00FF00"/>
                </a:solidFill>
                <a:ea typeface="ＭＳ Ｐゴシック" charset="-128"/>
              </a:rPr>
              <a:t>severe political situation</a:t>
            </a:r>
            <a:r>
              <a:rPr lang="en-US" altLang="ja-JP" sz="2800" dirty="0" smtClean="0">
                <a:solidFill>
                  <a:srgbClr val="00FF00"/>
                </a:solidFill>
                <a:ea typeface="ＭＳ Ｐゴシック" charset="-128"/>
              </a:rPr>
              <a:t>. </a:t>
            </a:r>
          </a:p>
          <a:p>
            <a:pPr algn="just" eaLnBrk="1" hangingPunct="1">
              <a:lnSpc>
                <a:spcPct val="90000"/>
              </a:lnSpc>
              <a:defRPr/>
            </a:pPr>
            <a:endParaRPr lang="en-US" altLang="ja-JP" sz="2800" dirty="0" smtClean="0">
              <a:solidFill>
                <a:srgbClr val="00FF00"/>
              </a:solidFill>
              <a:ea typeface="ＭＳ Ｐゴシック" charset="-128"/>
            </a:endParaRPr>
          </a:p>
          <a:p>
            <a:pPr algn="just" eaLnBrk="1" hangingPunct="1">
              <a:lnSpc>
                <a:spcPct val="90000"/>
              </a:lnSpc>
              <a:defRPr/>
            </a:pPr>
            <a:r>
              <a:rPr lang="en-US" altLang="ja-JP" sz="2800" dirty="0" smtClean="0">
                <a:ea typeface="ＭＳ Ｐゴシック" charset="-128"/>
              </a:rPr>
              <a:t>They (</a:t>
            </a:r>
            <a:r>
              <a:rPr lang="en-US" altLang="ja-JP" sz="2800" dirty="0" smtClean="0">
                <a:solidFill>
                  <a:srgbClr val="00FF00"/>
                </a:solidFill>
                <a:ea typeface="ＭＳ Ｐゴシック" charset="-128"/>
              </a:rPr>
              <a:t>professional change agents</a:t>
            </a:r>
            <a:r>
              <a:rPr lang="en-US" altLang="ja-JP" sz="2800" dirty="0" smtClean="0">
                <a:ea typeface="ＭＳ Ｐゴシック" charset="-128"/>
              </a:rPr>
              <a:t>) do not assume </a:t>
            </a:r>
            <a:r>
              <a:rPr lang="en-US" altLang="ja-JP" sz="2800" dirty="0" smtClean="0">
                <a:solidFill>
                  <a:srgbClr val="00FF00"/>
                </a:solidFill>
                <a:ea typeface="ＭＳ Ｐゴシック" charset="-128"/>
              </a:rPr>
              <a:t>privileged and unprivileged,</a:t>
            </a:r>
            <a:r>
              <a:rPr lang="en-US" altLang="ja-JP" sz="2800" dirty="0" smtClean="0">
                <a:ea typeface="ＭＳ Ｐゴシック" charset="-128"/>
              </a:rPr>
              <a:t> elite and the excluded.  </a:t>
            </a:r>
          </a:p>
          <a:p>
            <a:pPr algn="just" eaLnBrk="1" hangingPunct="1">
              <a:lnSpc>
                <a:spcPct val="90000"/>
              </a:lnSpc>
              <a:defRPr/>
            </a:pPr>
            <a:r>
              <a:rPr lang="en-US" altLang="ja-JP" sz="2800" dirty="0" smtClean="0">
                <a:ea typeface="ＭＳ Ｐゴシック" charset="-128"/>
              </a:rPr>
              <a:t>The problem in less developed countries is their </a:t>
            </a:r>
            <a:r>
              <a:rPr lang="en-US" altLang="ja-JP" sz="2800" b="1" dirty="0" smtClean="0">
                <a:solidFill>
                  <a:srgbClr val="00FF00"/>
                </a:solidFill>
                <a:ea typeface="ＭＳ Ｐゴシック" charset="-128"/>
              </a:rPr>
              <a:t>political and structural asymmetries</a:t>
            </a:r>
            <a:r>
              <a:rPr lang="en-US" altLang="ja-JP" sz="2800" dirty="0" smtClean="0">
                <a:ea typeface="ＭＳ Ｐゴシック" charset="-128"/>
              </a:rPr>
              <a:t>. </a:t>
            </a:r>
            <a:endParaRPr lang="en-US" sz="2800" dirty="0" smtClean="0"/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533400" y="3810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hangingPunct="1">
              <a:defRPr/>
            </a:pPr>
            <a:r>
              <a:rPr lang="en-US"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Political Power and the </a:t>
            </a:r>
            <a:br>
              <a:rPr lang="en-US"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</a:br>
            <a:r>
              <a:rPr lang="en-US"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Power of Civil Society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fld id="{645180EE-1FE2-4D1D-97FE-C589ADDA1F8C}" type="slidenum">
              <a:rPr lang="en-US" altLang="en-US" smtClean="0"/>
              <a:pPr>
                <a:defRPr/>
              </a:pPr>
              <a:t>6</a:t>
            </a:fld>
            <a:endParaRPr lang="en-US" altLang="en-US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5613" y="533400"/>
            <a:ext cx="8226425" cy="5562600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defRPr/>
            </a:pPr>
            <a:r>
              <a:rPr lang="en-US" sz="2800" dirty="0" err="1" smtClean="0"/>
              <a:t>Friedmann</a:t>
            </a:r>
            <a:r>
              <a:rPr lang="en-US" sz="2800" dirty="0" smtClean="0"/>
              <a:t> (1987) criticizes that </a:t>
            </a:r>
            <a:r>
              <a:rPr lang="en-US" sz="2800" b="1" dirty="0" smtClean="0">
                <a:solidFill>
                  <a:srgbClr val="00FF00"/>
                </a:solidFill>
              </a:rPr>
              <a:t>social learning approach is naïve</a:t>
            </a:r>
            <a:r>
              <a:rPr lang="en-US" sz="2800" dirty="0" smtClean="0"/>
              <a:t> and </a:t>
            </a:r>
            <a:r>
              <a:rPr lang="en-US" sz="2800" dirty="0" smtClean="0">
                <a:solidFill>
                  <a:srgbClr val="00FF00"/>
                </a:solidFill>
              </a:rPr>
              <a:t>manipulative</a:t>
            </a:r>
            <a:r>
              <a:rPr lang="en-US" sz="2800" dirty="0" smtClean="0"/>
              <a:t> since </a:t>
            </a:r>
            <a:r>
              <a:rPr lang="en-US" sz="2800" dirty="0" smtClean="0">
                <a:solidFill>
                  <a:srgbClr val="00FF00"/>
                </a:solidFill>
              </a:rPr>
              <a:t>it does not take sufficiently into account the </a:t>
            </a:r>
            <a:r>
              <a:rPr lang="en-US" sz="2800" b="1" dirty="0" smtClean="0">
                <a:solidFill>
                  <a:srgbClr val="00FF00"/>
                </a:solidFill>
              </a:rPr>
              <a:t>structure of power</a:t>
            </a:r>
            <a:r>
              <a:rPr lang="en-US" sz="2800" dirty="0" smtClean="0"/>
              <a:t> that lies </a:t>
            </a:r>
            <a:r>
              <a:rPr lang="en-US" sz="2800" dirty="0" smtClean="0">
                <a:solidFill>
                  <a:srgbClr val="00FF00"/>
                </a:solidFill>
              </a:rPr>
              <a:t>outside of the group.  </a:t>
            </a:r>
          </a:p>
          <a:p>
            <a:pPr algn="just" eaLnBrk="1" hangingPunct="1">
              <a:lnSpc>
                <a:spcPct val="90000"/>
              </a:lnSpc>
              <a:defRPr/>
            </a:pPr>
            <a:endParaRPr lang="en-US" sz="2800" dirty="0" smtClean="0">
              <a:solidFill>
                <a:srgbClr val="00FF00"/>
              </a:solidFill>
            </a:endParaRPr>
          </a:p>
          <a:p>
            <a:pPr algn="just" eaLnBrk="1" hangingPunct="1">
              <a:lnSpc>
                <a:spcPct val="90000"/>
              </a:lnSpc>
              <a:defRPr/>
            </a:pPr>
            <a:r>
              <a:rPr lang="en-US" sz="2800" dirty="0" smtClean="0"/>
              <a:t>It is necessary to </a:t>
            </a:r>
            <a:r>
              <a:rPr lang="en-US" sz="2800" dirty="0" smtClean="0">
                <a:solidFill>
                  <a:srgbClr val="00FF00"/>
                </a:solidFill>
              </a:rPr>
              <a:t>include institutional factor</a:t>
            </a:r>
            <a:r>
              <a:rPr lang="en-US" sz="2800" dirty="0" smtClean="0"/>
              <a:t> to conduct comparative analysis of the </a:t>
            </a:r>
            <a:r>
              <a:rPr lang="en-US" sz="2800" dirty="0" smtClean="0">
                <a:solidFill>
                  <a:srgbClr val="00FF00"/>
                </a:solidFill>
              </a:rPr>
              <a:t>alternative approaches</a:t>
            </a:r>
            <a:r>
              <a:rPr lang="en-US" sz="2800" dirty="0" smtClean="0"/>
              <a:t> especially in less developed countries.</a:t>
            </a:r>
          </a:p>
          <a:p>
            <a:pPr algn="just" eaLnBrk="1" hangingPunct="1">
              <a:lnSpc>
                <a:spcPct val="90000"/>
              </a:lnSpc>
              <a:defRPr/>
            </a:pPr>
            <a:endParaRPr lang="en-US" sz="2800" dirty="0" smtClean="0"/>
          </a:p>
          <a:p>
            <a:pPr algn="just" eaLnBrk="1" hangingPunct="1">
              <a:lnSpc>
                <a:spcPct val="90000"/>
              </a:lnSpc>
              <a:defRPr/>
            </a:pPr>
            <a:r>
              <a:rPr lang="en-US" sz="2800" dirty="0" smtClean="0"/>
              <a:t>Other than </a:t>
            </a:r>
            <a:r>
              <a:rPr lang="en-US" sz="2800" b="1" dirty="0" smtClean="0">
                <a:solidFill>
                  <a:srgbClr val="00FF00"/>
                </a:solidFill>
              </a:rPr>
              <a:t>social capital</a:t>
            </a:r>
            <a:r>
              <a:rPr lang="en-US" sz="2800" dirty="0" smtClean="0">
                <a:solidFill>
                  <a:srgbClr val="00FF00"/>
                </a:solidFill>
              </a:rPr>
              <a:t>, </a:t>
            </a:r>
            <a:r>
              <a:rPr lang="en-US" sz="2800" b="1" dirty="0" smtClean="0">
                <a:solidFill>
                  <a:srgbClr val="00FF00"/>
                </a:solidFill>
              </a:rPr>
              <a:t>institutions</a:t>
            </a:r>
            <a:r>
              <a:rPr lang="en-US" sz="2800" dirty="0" smtClean="0">
                <a:solidFill>
                  <a:srgbClr val="00FF00"/>
                </a:solidFill>
              </a:rPr>
              <a:t> and </a:t>
            </a:r>
            <a:r>
              <a:rPr lang="en-US" sz="2800" b="1" dirty="0" smtClean="0">
                <a:solidFill>
                  <a:srgbClr val="00FF00"/>
                </a:solidFill>
              </a:rPr>
              <a:t>power</a:t>
            </a:r>
            <a:r>
              <a:rPr lang="en-US" sz="2800" dirty="0" smtClean="0">
                <a:solidFill>
                  <a:srgbClr val="00FF00"/>
                </a:solidFill>
              </a:rPr>
              <a:t> facilitate collective actions</a:t>
            </a:r>
            <a:r>
              <a:rPr lang="en-US" sz="2800" dirty="0" smtClean="0"/>
              <a:t>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fld id="{2A15FCC9-4641-41E1-A9C1-305E0271092B}" type="slidenum">
              <a:rPr lang="en-US" altLang="en-US" smtClean="0"/>
              <a:pPr>
                <a:defRPr/>
              </a:pPr>
              <a:t>7</a:t>
            </a:fld>
            <a:endParaRPr lang="en-US" altLang="en-US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57200"/>
            <a:ext cx="8226425" cy="4725988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  <a:defRPr/>
            </a:pPr>
            <a:r>
              <a:rPr lang="en-US" sz="2800" dirty="0" smtClean="0"/>
              <a:t>When both </a:t>
            </a:r>
            <a:r>
              <a:rPr lang="en-US" sz="2800" b="1" dirty="0" smtClean="0">
                <a:solidFill>
                  <a:srgbClr val="00FF00"/>
                </a:solidFill>
              </a:rPr>
              <a:t>institutions and power</a:t>
            </a:r>
            <a:r>
              <a:rPr lang="en-US" sz="2800" dirty="0" smtClean="0"/>
              <a:t> are effective, they can </a:t>
            </a:r>
            <a:r>
              <a:rPr lang="en-US" sz="2800" dirty="0" smtClean="0">
                <a:solidFill>
                  <a:srgbClr val="00FF00"/>
                </a:solidFill>
              </a:rPr>
              <a:t>enforce or constrain the behavior</a:t>
            </a:r>
            <a:r>
              <a:rPr lang="en-US" sz="2800" dirty="0" smtClean="0"/>
              <a:t>. </a:t>
            </a:r>
          </a:p>
          <a:p>
            <a:pPr algn="just" eaLnBrk="1" hangingPunct="1">
              <a:lnSpc>
                <a:spcPct val="80000"/>
              </a:lnSpc>
              <a:defRPr/>
            </a:pPr>
            <a:endParaRPr lang="en-US" sz="2800" dirty="0" smtClean="0"/>
          </a:p>
          <a:p>
            <a:pPr algn="just" eaLnBrk="1" hangingPunct="1">
              <a:lnSpc>
                <a:spcPct val="80000"/>
              </a:lnSpc>
              <a:defRPr/>
            </a:pPr>
            <a:r>
              <a:rPr lang="en-US" sz="2800" dirty="0" smtClean="0"/>
              <a:t>The difference resides in the following facts that </a:t>
            </a:r>
            <a:r>
              <a:rPr lang="en-US" sz="2800" b="1" dirty="0" smtClean="0">
                <a:solidFill>
                  <a:srgbClr val="00FF00"/>
                </a:solidFill>
              </a:rPr>
              <a:t>institution is designed for a specific set of actions</a:t>
            </a:r>
            <a:r>
              <a:rPr lang="en-US" sz="2800" dirty="0" smtClean="0"/>
              <a:t>, on the other hand, </a:t>
            </a:r>
            <a:r>
              <a:rPr lang="en-US" sz="2800" b="1" dirty="0" smtClean="0">
                <a:solidFill>
                  <a:srgbClr val="00FF00"/>
                </a:solidFill>
              </a:rPr>
              <a:t>power determines over broad range of actions</a:t>
            </a:r>
            <a:r>
              <a:rPr lang="en-US" sz="2800" dirty="0" smtClean="0"/>
              <a:t>.   </a:t>
            </a:r>
          </a:p>
          <a:p>
            <a:pPr algn="just" eaLnBrk="1" hangingPunct="1">
              <a:lnSpc>
                <a:spcPct val="80000"/>
              </a:lnSpc>
              <a:defRPr/>
            </a:pPr>
            <a:endParaRPr lang="en-US" sz="2800" dirty="0" smtClean="0"/>
          </a:p>
          <a:p>
            <a:pPr algn="just" eaLnBrk="1" hangingPunct="1">
              <a:lnSpc>
                <a:spcPct val="80000"/>
              </a:lnSpc>
              <a:defRPr/>
            </a:pPr>
            <a:r>
              <a:rPr lang="en-US" sz="2800" b="1" dirty="0" smtClean="0">
                <a:solidFill>
                  <a:srgbClr val="00FF00"/>
                </a:solidFill>
              </a:rPr>
              <a:t>Institution</a:t>
            </a:r>
            <a:r>
              <a:rPr lang="en-US" sz="2800" dirty="0" smtClean="0"/>
              <a:t> and </a:t>
            </a:r>
            <a:r>
              <a:rPr lang="en-US" sz="2800" b="1" dirty="0" smtClean="0">
                <a:solidFill>
                  <a:srgbClr val="00FF00"/>
                </a:solidFill>
              </a:rPr>
              <a:t>power</a:t>
            </a:r>
            <a:r>
              <a:rPr lang="en-US" sz="2800" dirty="0" smtClean="0">
                <a:solidFill>
                  <a:srgbClr val="00FF00"/>
                </a:solidFill>
              </a:rPr>
              <a:t> </a:t>
            </a:r>
            <a:r>
              <a:rPr lang="en-US" sz="2800" dirty="0" smtClean="0"/>
              <a:t>both </a:t>
            </a:r>
            <a:r>
              <a:rPr lang="en-US" sz="2800" dirty="0" smtClean="0">
                <a:solidFill>
                  <a:srgbClr val="00FF00"/>
                </a:solidFill>
              </a:rPr>
              <a:t>determine </a:t>
            </a:r>
            <a:r>
              <a:rPr lang="en-US" sz="2800" b="1" dirty="0" smtClean="0">
                <a:solidFill>
                  <a:srgbClr val="00FF00"/>
                </a:solidFill>
              </a:rPr>
              <a:t>distribution of right to control actions</a:t>
            </a:r>
            <a:r>
              <a:rPr lang="en-US" sz="2800" dirty="0" smtClean="0"/>
              <a:t>. </a:t>
            </a:r>
          </a:p>
          <a:p>
            <a:pPr algn="just" eaLnBrk="1" hangingPunct="1">
              <a:lnSpc>
                <a:spcPct val="80000"/>
              </a:lnSpc>
              <a:defRPr/>
            </a:pPr>
            <a:endParaRPr lang="en-US" sz="2800" dirty="0" smtClean="0"/>
          </a:p>
          <a:p>
            <a:pPr algn="just" eaLnBrk="1" hangingPunct="1">
              <a:lnSpc>
                <a:spcPct val="80000"/>
              </a:lnSpc>
              <a:defRPr/>
            </a:pPr>
            <a:r>
              <a:rPr lang="en-US" sz="2800" dirty="0" smtClean="0"/>
              <a:t>The ultimate </a:t>
            </a:r>
            <a:r>
              <a:rPr lang="en-US" sz="2800" b="1" dirty="0" smtClean="0">
                <a:solidFill>
                  <a:srgbClr val="00FF00"/>
                </a:solidFill>
              </a:rPr>
              <a:t>source of enforceability of institutions</a:t>
            </a:r>
            <a:r>
              <a:rPr lang="en-US" sz="2800" dirty="0" smtClean="0">
                <a:solidFill>
                  <a:srgbClr val="00FF00"/>
                </a:solidFill>
              </a:rPr>
              <a:t> is </a:t>
            </a:r>
            <a:r>
              <a:rPr lang="en-US" sz="2800" b="1" dirty="0" smtClean="0">
                <a:solidFill>
                  <a:srgbClr val="00FF00"/>
                </a:solidFill>
              </a:rPr>
              <a:t>power</a:t>
            </a:r>
            <a:r>
              <a:rPr lang="en-US" sz="2800" dirty="0" smtClean="0"/>
              <a:t>.  In that sense both are essentially the same.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fld id="{1C32DC37-FE5E-4EC4-9E00-73F7D4B64539}" type="slidenum">
              <a:rPr lang="en-US" altLang="en-US" smtClean="0"/>
              <a:pPr>
                <a:defRPr/>
              </a:pPr>
              <a:t>8</a:t>
            </a:fld>
            <a:endParaRPr lang="en-US" altLang="en-US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5613" y="609600"/>
            <a:ext cx="8226425" cy="5486400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  <a:defRPr/>
            </a:pPr>
            <a:r>
              <a:rPr lang="en-US" altLang="ja-JP" sz="2800" dirty="0" smtClean="0">
                <a:ea typeface="ＭＳ Ｐゴシック" charset="-128"/>
              </a:rPr>
              <a:t>On the other hand, </a:t>
            </a:r>
            <a:r>
              <a:rPr lang="en-US" altLang="ja-JP" sz="2800" b="1" dirty="0" smtClean="0">
                <a:solidFill>
                  <a:srgbClr val="00FF00"/>
                </a:solidFill>
                <a:ea typeface="ＭＳ Ｐゴシック" charset="-128"/>
              </a:rPr>
              <a:t>social capital resides in civil society</a:t>
            </a:r>
            <a:r>
              <a:rPr lang="en-US" altLang="ja-JP" sz="2800" dirty="0" smtClean="0">
                <a:solidFill>
                  <a:srgbClr val="00FF00"/>
                </a:solidFill>
                <a:ea typeface="ＭＳ Ｐゴシック" charset="-128"/>
              </a:rPr>
              <a:t>. </a:t>
            </a:r>
          </a:p>
          <a:p>
            <a:pPr algn="just" eaLnBrk="1" hangingPunct="1">
              <a:lnSpc>
                <a:spcPct val="80000"/>
              </a:lnSpc>
              <a:defRPr/>
            </a:pPr>
            <a:endParaRPr lang="en-US" altLang="ja-JP" sz="2800" dirty="0" smtClean="0">
              <a:solidFill>
                <a:srgbClr val="00FF00"/>
              </a:solidFill>
              <a:ea typeface="ＭＳ Ｐゴシック" charset="-128"/>
            </a:endParaRPr>
          </a:p>
          <a:p>
            <a:pPr algn="just" eaLnBrk="1" hangingPunct="1">
              <a:lnSpc>
                <a:spcPct val="80000"/>
              </a:lnSpc>
              <a:defRPr/>
            </a:pPr>
            <a:r>
              <a:rPr lang="en-US" altLang="ja-JP" sz="2800" dirty="0" err="1" smtClean="0">
                <a:ea typeface="ＭＳ Ｐゴシック" charset="-128"/>
              </a:rPr>
              <a:t>Friedmann</a:t>
            </a:r>
            <a:r>
              <a:rPr lang="en-US" altLang="ja-JP" sz="2800" dirty="0" smtClean="0">
                <a:ea typeface="ＭＳ Ｐゴシック" charset="-128"/>
              </a:rPr>
              <a:t> (1992) divides </a:t>
            </a:r>
            <a:r>
              <a:rPr lang="en-US" altLang="ja-JP" sz="2800" dirty="0" smtClean="0">
                <a:solidFill>
                  <a:srgbClr val="00FF00"/>
                </a:solidFill>
                <a:ea typeface="ＭＳ Ｐゴシック" charset="-128"/>
              </a:rPr>
              <a:t>power into three types</a:t>
            </a:r>
            <a:r>
              <a:rPr lang="en-US" altLang="ja-JP" sz="2800" dirty="0" smtClean="0">
                <a:ea typeface="ＭＳ Ｐゴシック" charset="-128"/>
              </a:rPr>
              <a:t> that are necessary for </a:t>
            </a:r>
            <a:r>
              <a:rPr lang="en-US" altLang="ja-JP" sz="2800" b="1" dirty="0" smtClean="0">
                <a:solidFill>
                  <a:srgbClr val="00FF00"/>
                </a:solidFill>
                <a:ea typeface="ＭＳ Ｐゴシック" charset="-128"/>
              </a:rPr>
              <a:t>collective empowerment</a:t>
            </a:r>
            <a:r>
              <a:rPr lang="en-US" altLang="ja-JP" sz="2800" dirty="0" smtClean="0">
                <a:ea typeface="ＭＳ Ｐゴシック" charset="-128"/>
              </a:rPr>
              <a:t>.</a:t>
            </a:r>
          </a:p>
          <a:p>
            <a:pPr algn="just" eaLnBrk="1" hangingPunct="1">
              <a:lnSpc>
                <a:spcPct val="80000"/>
              </a:lnSpc>
              <a:defRPr/>
            </a:pPr>
            <a:endParaRPr lang="en-US" altLang="ja-JP" sz="2800" dirty="0" smtClean="0">
              <a:ea typeface="ＭＳ Ｐゴシック" charset="-128"/>
            </a:endParaRPr>
          </a:p>
          <a:p>
            <a:pPr algn="just" eaLnBrk="1" hangingPunct="1">
              <a:lnSpc>
                <a:spcPct val="80000"/>
              </a:lnSpc>
              <a:defRPr/>
            </a:pPr>
            <a:r>
              <a:rPr lang="en-US" altLang="ja-JP" sz="2800" dirty="0" smtClean="0">
                <a:ea typeface="ＭＳ Ｐゴシック" charset="-128"/>
              </a:rPr>
              <a:t>These are </a:t>
            </a:r>
            <a:r>
              <a:rPr lang="en-US" altLang="ja-JP" sz="2800" b="1" dirty="0" smtClean="0">
                <a:solidFill>
                  <a:srgbClr val="00FF00"/>
                </a:solidFill>
                <a:ea typeface="ＭＳ Ｐゴシック" charset="-128"/>
              </a:rPr>
              <a:t>political power, economic power, and social power</a:t>
            </a:r>
            <a:r>
              <a:rPr lang="en-US" altLang="ja-JP" sz="2800" dirty="0" smtClean="0">
                <a:ea typeface="ＭＳ Ｐゴシック" charset="-128"/>
              </a:rPr>
              <a:t>. </a:t>
            </a:r>
          </a:p>
          <a:p>
            <a:pPr algn="just" eaLnBrk="1" hangingPunct="1">
              <a:lnSpc>
                <a:spcPct val="80000"/>
              </a:lnSpc>
              <a:defRPr/>
            </a:pPr>
            <a:endParaRPr lang="en-US" altLang="ja-JP" sz="2800" dirty="0" smtClean="0">
              <a:ea typeface="ＭＳ Ｐゴシック" charset="-128"/>
            </a:endParaRPr>
          </a:p>
          <a:p>
            <a:pPr algn="just" eaLnBrk="1" hangingPunct="1">
              <a:lnSpc>
                <a:spcPct val="80000"/>
              </a:lnSpc>
              <a:defRPr/>
            </a:pPr>
            <a:r>
              <a:rPr lang="en-US" altLang="ja-JP" sz="2800" dirty="0" err="1" smtClean="0">
                <a:ea typeface="ＭＳ Ｐゴシック" charset="-128"/>
              </a:rPr>
              <a:t>Friedmann</a:t>
            </a:r>
            <a:r>
              <a:rPr lang="en-US" altLang="ja-JP" sz="2800" dirty="0" smtClean="0">
                <a:ea typeface="ＭＳ Ｐゴシック" charset="-128"/>
              </a:rPr>
              <a:t> defines </a:t>
            </a:r>
            <a:r>
              <a:rPr lang="en-US" altLang="ja-JP" sz="2800" b="1" dirty="0" smtClean="0">
                <a:solidFill>
                  <a:srgbClr val="00FF00"/>
                </a:solidFill>
                <a:ea typeface="ＭＳ Ｐゴシック" charset="-128"/>
              </a:rPr>
              <a:t>social power</a:t>
            </a:r>
            <a:r>
              <a:rPr lang="en-US" altLang="ja-JP" sz="2800" dirty="0" smtClean="0">
                <a:solidFill>
                  <a:srgbClr val="00FF00"/>
                </a:solidFill>
                <a:ea typeface="ＭＳ Ｐゴシック" charset="-128"/>
              </a:rPr>
              <a:t> as a </a:t>
            </a:r>
            <a:r>
              <a:rPr lang="en-US" altLang="ja-JP" sz="2800" b="1" dirty="0" smtClean="0">
                <a:solidFill>
                  <a:srgbClr val="00FF00"/>
                </a:solidFill>
                <a:ea typeface="ＭＳ Ｐゴシック" charset="-128"/>
              </a:rPr>
              <a:t>power of civil society</a:t>
            </a:r>
            <a:r>
              <a:rPr lang="en-US" altLang="ja-JP" sz="2800" dirty="0" smtClean="0">
                <a:ea typeface="ＭＳ Ｐゴシック" charset="-128"/>
              </a:rPr>
              <a:t>.   Interesting point is that within the eight power bases, which constitute </a:t>
            </a:r>
            <a:r>
              <a:rPr lang="en-US" altLang="ja-JP" sz="2800" b="1" dirty="0" smtClean="0">
                <a:solidFill>
                  <a:srgbClr val="00FF00"/>
                </a:solidFill>
                <a:ea typeface="ＭＳ Ｐゴシック" charset="-128"/>
              </a:rPr>
              <a:t>social power, two bases</a:t>
            </a:r>
            <a:r>
              <a:rPr lang="en-US" altLang="ja-JP" sz="2800" dirty="0" smtClean="0">
                <a:solidFill>
                  <a:srgbClr val="00FF00"/>
                </a:solidFill>
                <a:ea typeface="ＭＳ Ｐゴシック" charset="-128"/>
              </a:rPr>
              <a:t> i.e., </a:t>
            </a:r>
            <a:r>
              <a:rPr lang="en-US" altLang="ja-JP" sz="2800" b="1" dirty="0" smtClean="0">
                <a:solidFill>
                  <a:srgbClr val="00FF00"/>
                </a:solidFill>
                <a:ea typeface="ＭＳ Ｐゴシック" charset="-128"/>
              </a:rPr>
              <a:t>social organization</a:t>
            </a:r>
            <a:r>
              <a:rPr lang="en-US" altLang="ja-JP" sz="2800" dirty="0" smtClean="0">
                <a:solidFill>
                  <a:srgbClr val="00FF00"/>
                </a:solidFill>
                <a:ea typeface="ＭＳ Ｐゴシック" charset="-128"/>
              </a:rPr>
              <a:t> and </a:t>
            </a:r>
            <a:r>
              <a:rPr lang="en-US" altLang="ja-JP" sz="2800" b="1" dirty="0" smtClean="0">
                <a:solidFill>
                  <a:srgbClr val="00FF00"/>
                </a:solidFill>
                <a:ea typeface="ＭＳ Ｐゴシック" charset="-128"/>
              </a:rPr>
              <a:t>social networks</a:t>
            </a:r>
            <a:r>
              <a:rPr lang="en-US" altLang="ja-JP" sz="2800" dirty="0" smtClean="0">
                <a:ea typeface="ＭＳ Ｐゴシック" charset="-128"/>
              </a:rPr>
              <a:t> are given a unique character. </a:t>
            </a:r>
            <a:endParaRPr lang="en-US" sz="2800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fld id="{D96C23EA-339D-4EDE-BA0F-57CA4CAC594F}" type="slidenum">
              <a:rPr lang="en-US" altLang="en-US" smtClean="0"/>
              <a:pPr>
                <a:defRPr/>
              </a:pPr>
              <a:t>9</a:t>
            </a:fld>
            <a:endParaRPr lang="en-US" altLang="en-US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5613" y="457200"/>
            <a:ext cx="8226425" cy="6096000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defRPr/>
            </a:pPr>
            <a:r>
              <a:rPr lang="en-US" sz="2400" dirty="0" smtClean="0"/>
              <a:t>The rest of the bases are strengthened by </a:t>
            </a:r>
            <a:r>
              <a:rPr lang="en-US" sz="2400" b="1" dirty="0" smtClean="0">
                <a:solidFill>
                  <a:srgbClr val="00FF00"/>
                </a:solidFill>
              </a:rPr>
              <a:t>outside sources such as state</a:t>
            </a:r>
            <a:r>
              <a:rPr lang="en-US" sz="2400" dirty="0" smtClean="0"/>
              <a:t>, but these two sources of power cannot be supplied from outside since </a:t>
            </a:r>
            <a:r>
              <a:rPr lang="en-US" sz="2400" dirty="0" smtClean="0">
                <a:solidFill>
                  <a:srgbClr val="00FF00"/>
                </a:solidFill>
              </a:rPr>
              <a:t>these are </a:t>
            </a:r>
            <a:r>
              <a:rPr lang="en-US" sz="2400" b="1" dirty="0" smtClean="0">
                <a:solidFill>
                  <a:srgbClr val="00FF00"/>
                </a:solidFill>
              </a:rPr>
              <a:t>relational resources</a:t>
            </a:r>
            <a:r>
              <a:rPr lang="en-US" sz="2400" dirty="0" smtClean="0">
                <a:solidFill>
                  <a:srgbClr val="00FF00"/>
                </a:solidFill>
              </a:rPr>
              <a:t> and therefore cannot be transferred. </a:t>
            </a:r>
          </a:p>
          <a:p>
            <a:pPr algn="just" eaLnBrk="1" hangingPunct="1">
              <a:lnSpc>
                <a:spcPct val="90000"/>
              </a:lnSpc>
              <a:defRPr/>
            </a:pPr>
            <a:endParaRPr lang="en-US" sz="2400" dirty="0" smtClean="0">
              <a:solidFill>
                <a:srgbClr val="00FF00"/>
              </a:solidFill>
            </a:endParaRPr>
          </a:p>
          <a:p>
            <a:pPr algn="just" eaLnBrk="1" hangingPunct="1">
              <a:lnSpc>
                <a:spcPct val="90000"/>
              </a:lnSpc>
              <a:defRPr/>
            </a:pPr>
            <a:r>
              <a:rPr lang="en-US" sz="2400" dirty="0" smtClean="0"/>
              <a:t>Although </a:t>
            </a:r>
            <a:r>
              <a:rPr lang="en-US" sz="2400" dirty="0" err="1" smtClean="0"/>
              <a:t>Friedmann</a:t>
            </a:r>
            <a:r>
              <a:rPr lang="en-US" sz="2400" dirty="0" smtClean="0"/>
              <a:t> does not use the term social capital while defining them as the sources of collective empowerment, the two bases i.e., </a:t>
            </a:r>
            <a:r>
              <a:rPr lang="en-US" sz="2400" b="1" dirty="0" smtClean="0">
                <a:solidFill>
                  <a:srgbClr val="00FF00"/>
                </a:solidFill>
              </a:rPr>
              <a:t>social organization and social networks</a:t>
            </a:r>
            <a:r>
              <a:rPr lang="en-US" sz="2400" dirty="0" smtClean="0"/>
              <a:t> are obviously </a:t>
            </a:r>
            <a:r>
              <a:rPr lang="en-US" sz="2400" b="1" dirty="0" smtClean="0">
                <a:solidFill>
                  <a:srgbClr val="00FF00"/>
                </a:solidFill>
              </a:rPr>
              <a:t>social capital</a:t>
            </a:r>
            <a:r>
              <a:rPr lang="en-US" sz="2400" dirty="0" smtClean="0"/>
              <a:t>.  </a:t>
            </a:r>
          </a:p>
          <a:p>
            <a:pPr algn="just" eaLnBrk="1" hangingPunct="1">
              <a:lnSpc>
                <a:spcPct val="90000"/>
              </a:lnSpc>
              <a:defRPr/>
            </a:pPr>
            <a:endParaRPr lang="en-US" sz="2400" dirty="0" smtClean="0"/>
          </a:p>
          <a:p>
            <a:pPr algn="just" eaLnBrk="1" hangingPunct="1">
              <a:lnSpc>
                <a:spcPct val="90000"/>
              </a:lnSpc>
              <a:defRPr/>
            </a:pPr>
            <a:r>
              <a:rPr lang="en-US" sz="2400" dirty="0" smtClean="0"/>
              <a:t>So the </a:t>
            </a:r>
            <a:r>
              <a:rPr lang="en-US" sz="2400" dirty="0" smtClean="0">
                <a:solidFill>
                  <a:srgbClr val="00FF00"/>
                </a:solidFill>
              </a:rPr>
              <a:t>social capital can be considered as the </a:t>
            </a:r>
            <a:r>
              <a:rPr lang="en-US" sz="2400" b="1" dirty="0" smtClean="0">
                <a:solidFill>
                  <a:srgbClr val="00FF00"/>
                </a:solidFill>
              </a:rPr>
              <a:t>core base of the power</a:t>
            </a:r>
            <a:r>
              <a:rPr lang="en-US" sz="2400" dirty="0" smtClean="0">
                <a:solidFill>
                  <a:srgbClr val="00FF00"/>
                </a:solidFill>
              </a:rPr>
              <a:t> of civil society</a:t>
            </a:r>
            <a:r>
              <a:rPr lang="en-US" sz="2400" dirty="0" smtClean="0"/>
              <a:t>.  </a:t>
            </a:r>
          </a:p>
          <a:p>
            <a:pPr algn="just" eaLnBrk="1" hangingPunct="1">
              <a:lnSpc>
                <a:spcPct val="90000"/>
              </a:lnSpc>
              <a:defRPr/>
            </a:pPr>
            <a:endParaRPr lang="en-US" sz="2400" dirty="0" smtClean="0"/>
          </a:p>
          <a:p>
            <a:pPr algn="just" eaLnBrk="1" hangingPunct="1">
              <a:lnSpc>
                <a:spcPct val="90000"/>
              </a:lnSpc>
              <a:defRPr/>
            </a:pPr>
            <a:r>
              <a:rPr lang="en-US" sz="2400" dirty="0" smtClean="0"/>
              <a:t>The question is that </a:t>
            </a:r>
            <a:r>
              <a:rPr lang="en-US" sz="2400" dirty="0" smtClean="0">
                <a:solidFill>
                  <a:srgbClr val="00FF00"/>
                </a:solidFill>
              </a:rPr>
              <a:t>how the power of civil society and political power are interrelated?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Fading Grid">
  <a:themeElements>
    <a:clrScheme name="Fading Grid 4">
      <a:dk1>
        <a:srgbClr val="6B6B99"/>
      </a:dk1>
      <a:lt1>
        <a:srgbClr val="EAEAEA"/>
      </a:lt1>
      <a:dk2>
        <a:srgbClr val="666699"/>
      </a:dk2>
      <a:lt2>
        <a:srgbClr val="CCECFF"/>
      </a:lt2>
      <a:accent1>
        <a:srgbClr val="00CC66"/>
      </a:accent1>
      <a:accent2>
        <a:srgbClr val="54547A"/>
      </a:accent2>
      <a:accent3>
        <a:srgbClr val="B8B8CA"/>
      </a:accent3>
      <a:accent4>
        <a:srgbClr val="C8C8C8"/>
      </a:accent4>
      <a:accent5>
        <a:srgbClr val="AAE2B8"/>
      </a:accent5>
      <a:accent6>
        <a:srgbClr val="4B4B6E"/>
      </a:accent6>
      <a:hlink>
        <a:srgbClr val="65B2FF"/>
      </a:hlink>
      <a:folHlink>
        <a:srgbClr val="9900FF"/>
      </a:folHlink>
    </a:clrScheme>
    <a:fontScheme name="Fading Gri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Fading Grid 1">
        <a:dk1>
          <a:srgbClr val="7E0000"/>
        </a:dk1>
        <a:lt1>
          <a:srgbClr val="FFFFFF"/>
        </a:lt1>
        <a:dk2>
          <a:srgbClr val="800000"/>
        </a:dk2>
        <a:lt2>
          <a:srgbClr val="FCF0B2"/>
        </a:lt2>
        <a:accent1>
          <a:srgbClr val="C5543D"/>
        </a:accent1>
        <a:accent2>
          <a:srgbClr val="660000"/>
        </a:accent2>
        <a:accent3>
          <a:srgbClr val="C0AAAA"/>
        </a:accent3>
        <a:accent4>
          <a:srgbClr val="DADADA"/>
        </a:accent4>
        <a:accent5>
          <a:srgbClr val="DFB3AF"/>
        </a:accent5>
        <a:accent6>
          <a:srgbClr val="5C0000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ding Grid 2">
        <a:dk1>
          <a:srgbClr val="000066"/>
        </a:dk1>
        <a:lt1>
          <a:srgbClr val="FFFFFF"/>
        </a:lt1>
        <a:dk2>
          <a:srgbClr val="000066"/>
        </a:dk2>
        <a:lt2>
          <a:srgbClr val="B2B8C8"/>
        </a:lt2>
        <a:accent1>
          <a:srgbClr val="008080"/>
        </a:accent1>
        <a:accent2>
          <a:srgbClr val="00004E"/>
        </a:accent2>
        <a:accent3>
          <a:srgbClr val="AAAAB8"/>
        </a:accent3>
        <a:accent4>
          <a:srgbClr val="DADADA"/>
        </a:accent4>
        <a:accent5>
          <a:srgbClr val="AAC0C0"/>
        </a:accent5>
        <a:accent6>
          <a:srgbClr val="000046"/>
        </a:accent6>
        <a:hlink>
          <a:srgbClr val="00FFCC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ding Grid 3">
        <a:dk1>
          <a:srgbClr val="010199"/>
        </a:dk1>
        <a:lt1>
          <a:srgbClr val="FFFFFF"/>
        </a:lt1>
        <a:dk2>
          <a:srgbClr val="000099"/>
        </a:dk2>
        <a:lt2>
          <a:srgbClr val="CCFFFF"/>
        </a:lt2>
        <a:accent1>
          <a:srgbClr val="00C600"/>
        </a:accent1>
        <a:accent2>
          <a:srgbClr val="01017D"/>
        </a:accent2>
        <a:accent3>
          <a:srgbClr val="AAAACA"/>
        </a:accent3>
        <a:accent4>
          <a:srgbClr val="DADADA"/>
        </a:accent4>
        <a:accent5>
          <a:srgbClr val="AADFAA"/>
        </a:accent5>
        <a:accent6>
          <a:srgbClr val="010171"/>
        </a:accent6>
        <a:hlink>
          <a:srgbClr val="FFE701"/>
        </a:hlink>
        <a:folHlink>
          <a:srgbClr val="336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ding Grid 4">
        <a:dk1>
          <a:srgbClr val="6B6B99"/>
        </a:dk1>
        <a:lt1>
          <a:srgbClr val="EAEAEA"/>
        </a:lt1>
        <a:dk2>
          <a:srgbClr val="666699"/>
        </a:dk2>
        <a:lt2>
          <a:srgbClr val="CCECFF"/>
        </a:lt2>
        <a:accent1>
          <a:srgbClr val="00CC66"/>
        </a:accent1>
        <a:accent2>
          <a:srgbClr val="54547A"/>
        </a:accent2>
        <a:accent3>
          <a:srgbClr val="B8B8CA"/>
        </a:accent3>
        <a:accent4>
          <a:srgbClr val="C8C8C8"/>
        </a:accent4>
        <a:accent5>
          <a:srgbClr val="AAE2B8"/>
        </a:accent5>
        <a:accent6>
          <a:srgbClr val="4B4B6E"/>
        </a:accent6>
        <a:hlink>
          <a:srgbClr val="65B2FF"/>
        </a:hlink>
        <a:folHlink>
          <a:srgbClr val="99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ding Grid 5">
        <a:dk1>
          <a:srgbClr val="00827F"/>
        </a:dk1>
        <a:lt1>
          <a:srgbClr val="FFFFFF"/>
        </a:lt1>
        <a:dk2>
          <a:srgbClr val="008080"/>
        </a:dk2>
        <a:lt2>
          <a:srgbClr val="FFFFCC"/>
        </a:lt2>
        <a:accent1>
          <a:srgbClr val="6D6FC7"/>
        </a:accent1>
        <a:accent2>
          <a:srgbClr val="006462"/>
        </a:accent2>
        <a:accent3>
          <a:srgbClr val="AAC0C0"/>
        </a:accent3>
        <a:accent4>
          <a:srgbClr val="DADADA"/>
        </a:accent4>
        <a:accent5>
          <a:srgbClr val="BABBE0"/>
        </a:accent5>
        <a:accent6>
          <a:srgbClr val="005A58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ding Grid 6">
        <a:dk1>
          <a:srgbClr val="4D4D4D"/>
        </a:dk1>
        <a:lt1>
          <a:srgbClr val="FFFFFF"/>
        </a:lt1>
        <a:dk2>
          <a:srgbClr val="525252"/>
        </a:dk2>
        <a:lt2>
          <a:srgbClr val="C0C0C0"/>
        </a:lt2>
        <a:accent1>
          <a:srgbClr val="527C3A"/>
        </a:accent1>
        <a:accent2>
          <a:srgbClr val="444444"/>
        </a:accent2>
        <a:accent3>
          <a:srgbClr val="B3B3B3"/>
        </a:accent3>
        <a:accent4>
          <a:srgbClr val="DADADA"/>
        </a:accent4>
        <a:accent5>
          <a:srgbClr val="B3BFAE"/>
        </a:accent5>
        <a:accent6>
          <a:srgbClr val="3D3D3D"/>
        </a:accent6>
        <a:hlink>
          <a:srgbClr val="FAC458"/>
        </a:hlink>
        <a:folHlink>
          <a:srgbClr val="C7780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ding Grid 7">
        <a:dk1>
          <a:srgbClr val="516032"/>
        </a:dk1>
        <a:lt1>
          <a:srgbClr val="FFFFFF"/>
        </a:lt1>
        <a:dk2>
          <a:srgbClr val="546434"/>
        </a:dk2>
        <a:lt2>
          <a:srgbClr val="B2B68A"/>
        </a:lt2>
        <a:accent1>
          <a:srgbClr val="7D8C70"/>
        </a:accent1>
        <a:accent2>
          <a:srgbClr val="414E28"/>
        </a:accent2>
        <a:accent3>
          <a:srgbClr val="B3B8AE"/>
        </a:accent3>
        <a:accent4>
          <a:srgbClr val="DADADA"/>
        </a:accent4>
        <a:accent5>
          <a:srgbClr val="BFC5BB"/>
        </a:accent5>
        <a:accent6>
          <a:srgbClr val="3A4623"/>
        </a:accent6>
        <a:hlink>
          <a:srgbClr val="80C579"/>
        </a:hlink>
        <a:folHlink>
          <a:srgbClr val="7FADA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ding Grid 8">
        <a:dk1>
          <a:srgbClr val="D1CC00"/>
        </a:dk1>
        <a:lt1>
          <a:srgbClr val="FFFFFF"/>
        </a:lt1>
        <a:dk2>
          <a:srgbClr val="CCCC00"/>
        </a:dk2>
        <a:lt2>
          <a:srgbClr val="F3F5B1"/>
        </a:lt2>
        <a:accent1>
          <a:srgbClr val="808000"/>
        </a:accent1>
        <a:accent2>
          <a:srgbClr val="AEAA00"/>
        </a:accent2>
        <a:accent3>
          <a:srgbClr val="E2E2AA"/>
        </a:accent3>
        <a:accent4>
          <a:srgbClr val="DADADA"/>
        </a:accent4>
        <a:accent5>
          <a:srgbClr val="C0C0AA"/>
        </a:accent5>
        <a:accent6>
          <a:srgbClr val="9D9A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ding Grid 9">
        <a:dk1>
          <a:srgbClr val="000000"/>
        </a:dk1>
        <a:lt1>
          <a:srgbClr val="F8F8F8"/>
        </a:lt1>
        <a:dk2>
          <a:srgbClr val="336600"/>
        </a:dk2>
        <a:lt2>
          <a:srgbClr val="FBFBFB"/>
        </a:lt2>
        <a:accent1>
          <a:srgbClr val="009900"/>
        </a:accent1>
        <a:accent2>
          <a:srgbClr val="C6C6C6"/>
        </a:accent2>
        <a:accent3>
          <a:srgbClr val="FBFBFB"/>
        </a:accent3>
        <a:accent4>
          <a:srgbClr val="000000"/>
        </a:accent4>
        <a:accent5>
          <a:srgbClr val="AACAAA"/>
        </a:accent5>
        <a:accent6>
          <a:srgbClr val="B3B3B3"/>
        </a:accent6>
        <a:hlink>
          <a:srgbClr val="006600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Fading Grid</Template>
  <TotalTime>217</TotalTime>
  <Words>662</Words>
  <Application>Microsoft Office PowerPoint</Application>
  <PresentationFormat>On-screen Show (4:3)</PresentationFormat>
  <Paragraphs>59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Wingdings</vt:lpstr>
      <vt:lpstr>ＭＳ Ｐゴシック</vt:lpstr>
      <vt:lpstr>Fading Grid</vt:lpstr>
      <vt:lpstr>008. Social Learning Theory, Political Power and Civil Society</vt:lpstr>
      <vt:lpstr>Social Learning Theory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lcwu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8. Social Learning Theory and Social Capital</dc:title>
  <dc:creator>Faheem</dc:creator>
  <cp:lastModifiedBy>Home</cp:lastModifiedBy>
  <cp:revision>45</cp:revision>
  <dcterms:created xsi:type="dcterms:W3CDTF">2008-11-11T06:08:53Z</dcterms:created>
  <dcterms:modified xsi:type="dcterms:W3CDTF">2020-04-26T10:43:43Z</dcterms:modified>
</cp:coreProperties>
</file>